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9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media/image22.jpg" ContentType="image/jpg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2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3.xml" ContentType="application/vnd.openxmlformats-officedocument.themeOverride+xml"/>
  <Override PartName="/ppt/drawings/drawing4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7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5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6.xml" ContentType="application/vnd.openxmlformats-officedocument.drawingml.chartshape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7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9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drawings/drawing8.xml" ContentType="application/vnd.openxmlformats-officedocument.drawingml.chartshapes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drawings/drawing9.xml" ContentType="application/vnd.openxmlformats-officedocument.drawingml.chartshapes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10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drawings/drawing10.xml" ContentType="application/vnd.openxmlformats-officedocument.drawingml.chartshapes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drawings/drawing11.xml" ContentType="application/vnd.openxmlformats-officedocument.drawingml.chartshapes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drawings/drawing12.xml" ContentType="application/vnd.openxmlformats-officedocument.drawingml.chartshapes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11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drawings/drawing13.xml" ContentType="application/vnd.openxmlformats-officedocument.drawingml.chartshapes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12.xml" ContentType="application/vnd.openxmlformats-officedocument.presentationml.notesSl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13.xml" ContentType="application/vnd.openxmlformats-officedocument.presentationml.notesSl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4.xml" ContentType="application/vnd.openxmlformats-officedocument.themeOverr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14.xml" ContentType="application/vnd.openxmlformats-officedocument.presentationml.notesSl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theme/themeOverride5.xml" ContentType="application/vnd.openxmlformats-officedocument.themeOverr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notesSlides/notesSlide15.xml" ContentType="application/vnd.openxmlformats-officedocument.presentationml.notesSl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16.xml" ContentType="application/vnd.openxmlformats-officedocument.presentationml.notesSlid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drawings/drawing14.xml" ContentType="application/vnd.openxmlformats-officedocument.drawingml.chartshapes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notesSlides/notesSlide17.xml" ContentType="application/vnd.openxmlformats-officedocument.presentationml.notesSlid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notesSlides/notesSlide18.xml" ContentType="application/vnd.openxmlformats-officedocument.presentationml.notesSlid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3" r:id="rId2"/>
    <p:sldId id="270" r:id="rId3"/>
    <p:sldId id="268" r:id="rId4"/>
    <p:sldId id="260" r:id="rId5"/>
    <p:sldId id="277" r:id="rId6"/>
    <p:sldId id="274" r:id="rId7"/>
    <p:sldId id="275" r:id="rId8"/>
    <p:sldId id="278" r:id="rId9"/>
    <p:sldId id="279" r:id="rId10"/>
    <p:sldId id="280" r:id="rId11"/>
    <p:sldId id="281" r:id="rId12"/>
    <p:sldId id="282" r:id="rId13"/>
    <p:sldId id="283" r:id="rId14"/>
    <p:sldId id="257" r:id="rId15"/>
    <p:sldId id="259" r:id="rId16"/>
    <p:sldId id="284" r:id="rId17"/>
    <p:sldId id="285" r:id="rId18"/>
    <p:sldId id="286" r:id="rId19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Montserrat Medium" panose="00000600000000000000" pitchFamily="2" charset="0"/>
      <p:regular r:id="rId32"/>
      <p:italic r:id="rId33"/>
    </p:embeddedFont>
    <p:embeddedFont>
      <p:font typeface="Montserrat SemiBold" panose="00000700000000000000" pitchFamily="2" charset="0"/>
      <p:regular r:id="rId34"/>
      <p:bold r:id="rId35"/>
      <p:italic r:id="rId36"/>
      <p:boldItalic r:id="rId37"/>
    </p:embeddedFont>
  </p:embeddedFontLst>
  <p:defaultTextStyle>
    <a:defPPr>
      <a:defRPr lang="es-MX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MEGM Esther Garfias Maubert" initials="MMEGM" lastIdx="1" clrIdx="0">
    <p:extLst>
      <p:ext uri="{19B8F6BF-5375-455C-9EA6-DF929625EA0E}">
        <p15:presenceInfo xmlns:p15="http://schemas.microsoft.com/office/powerpoint/2012/main" userId="Maria MEGM Esther Garfias Maub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945A"/>
    <a:srgbClr val="DEC9A2"/>
    <a:srgbClr val="691B31"/>
    <a:srgbClr val="404040"/>
    <a:srgbClr val="6E152E"/>
    <a:srgbClr val="A42145"/>
    <a:srgbClr val="245C4F"/>
    <a:srgbClr val="10F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6395"/>
  </p:normalViewPr>
  <p:slideViewPr>
    <p:cSldViewPr snapToGrid="0" snapToObjects="1">
      <p:cViewPr varScale="1">
        <p:scale>
          <a:sx n="75" d="100"/>
          <a:sy n="75" d="100"/>
        </p:scale>
        <p:origin x="1104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5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AppData\Local\Microsoft\Windows\INetCache\Content.Outlook\M2T0P048\CONVOCATORI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../embeddings/oleObject1.bin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4.xml"/><Relationship Id="rId4" Type="http://schemas.openxmlformats.org/officeDocument/2006/relationships/oleObject" Target="../embeddings/oleObject2.bin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AppData\Local\Microsoft\Windows\INetCache\Content.Outlook\M2T0P048\CONVOCATORIA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chartUserShapes" Target="../drawings/drawing6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7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chartUserShapes" Target="../drawings/drawing8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chartUserShapes" Target="../drawings/drawing9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chartUserShapes" Target="../drawings/drawing10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chartUserShapes" Target="../drawings/drawing11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chartUserShapes" Target="../drawings/drawing12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AppData\Local\Microsoft\Windows\INetCache\Content.Outlook\M2T0P048\CONVOCATORI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chartUserShapes" Target="../drawings/drawing13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39.xml"/><Relationship Id="rId1" Type="http://schemas.microsoft.com/office/2011/relationships/chartStyle" Target="style39.xml"/><Relationship Id="rId4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AppData\Local\Microsoft\Windows\INetCache\Content.Outlook\M2T0P048\CONVOCATORI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45.xml"/><Relationship Id="rId1" Type="http://schemas.microsoft.com/office/2011/relationships/chartStyle" Target="style45.xml"/><Relationship Id="rId4" Type="http://schemas.openxmlformats.org/officeDocument/2006/relationships/chartUserShapes" Target="../drawings/drawing14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AppData\Local\Microsoft\Windows\INetCache\Content.Outlook\M2T0P048\CONVOCATORIA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AppData\Local\Microsoft\Windows\INetCache\Content.Outlook\M2T0P048\CONVOCATORIAS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AppData\Local\Microsoft\Windows\INetCache\Content.Outlook\M2T0P048\CONVOCATORIA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fias\AppData\Local\Microsoft\Windows\INetCache\Content.Outlook\M2T0P048\CONVOCATORIA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Users\MGarfias\Desktop\CAPITAL%20HUMANO2023\CONVOCATORIAS\Convocatorias%20revisadas%20por%20OIC\Convocatorias%202023\CONVOCATORIAS%20(Autoguardado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ETAPA 1</a:t>
            </a:r>
          </a:p>
          <a:p>
            <a:pPr>
              <a:defRPr/>
            </a:pPr>
            <a:r>
              <a:rPr lang="es-MX"/>
              <a:t>FILTRO CURRICULAR</a:t>
            </a:r>
          </a:p>
          <a:p>
            <a:pPr>
              <a:defRPr/>
            </a:pPr>
            <a:r>
              <a:rPr lang="es-MX"/>
              <a:t>11/01/2023</a:t>
            </a:r>
          </a:p>
          <a:p>
            <a:pPr>
              <a:defRPr/>
            </a:pP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4.1933692536282999E-2"/>
          <c:y val="0.4696720725869829"/>
          <c:w val="0.84930885950562063"/>
          <c:h val="0.3901224053073240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18AA-4A63-8D48-ACE3BD4C32FE}"/>
              </c:ext>
            </c:extLst>
          </c:dPt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18AA-4A63-8D48-ACE3BD4C32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'[CONVOCATORIAS.xlsx]33'!$B$27:$C$27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'[CONVOCATORIAS.xlsx]33'!$B$28:$C$28</c:f>
              <c:numCache>
                <c:formatCode>General</c:formatCode>
                <c:ptCount val="2"/>
                <c:pt idx="0">
                  <c:v>64</c:v>
                </c:pt>
                <c:pt idx="1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AA-4A63-8D48-ACE3BD4C32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5649520"/>
        <c:axId val="485648536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00FFFF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8AA-4A63-8D48-ACE3BD4C32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'[CONVOCATORIAS.xlsx]33'!$B$27:$C$27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'[CONVOCATORIAS.xlsx]33'!$B$29:$C$29</c:f>
              <c:numCache>
                <c:formatCode>General</c:formatCode>
                <c:ptCount val="2"/>
                <c:pt idx="0">
                  <c:v>118</c:v>
                </c:pt>
                <c:pt idx="1">
                  <c:v>118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8AA-4A63-8D48-ACE3BD4C32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5651160"/>
        <c:axId val="485650832"/>
      </c:lineChart>
      <c:catAx>
        <c:axId val="48564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85648536"/>
        <c:crosses val="autoZero"/>
        <c:auto val="1"/>
        <c:lblAlgn val="ctr"/>
        <c:lblOffset val="100"/>
        <c:noMultiLvlLbl val="0"/>
      </c:catAx>
      <c:valAx>
        <c:axId val="485648536"/>
        <c:scaling>
          <c:orientation val="minMax"/>
          <c:max val="140"/>
        </c:scaling>
        <c:delete val="1"/>
        <c:axPos val="l"/>
        <c:numFmt formatCode="General" sourceLinked="1"/>
        <c:majorTickMark val="none"/>
        <c:minorTickMark val="none"/>
        <c:tickLblPos val="nextTo"/>
        <c:crossAx val="485649520"/>
        <c:crosses val="autoZero"/>
        <c:crossBetween val="between"/>
      </c:valAx>
      <c:valAx>
        <c:axId val="485650832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485651160"/>
        <c:crosses val="max"/>
        <c:crossBetween val="between"/>
      </c:valAx>
      <c:catAx>
        <c:axId val="4856511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856508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s-MX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ETAPA II</a:t>
            </a:r>
          </a:p>
          <a:p>
            <a:pPr>
              <a:defRPr/>
            </a:pPr>
            <a:r>
              <a:rPr lang="es-MX" dirty="0"/>
              <a:t>EXAMEN DE CONOCIMIENTOS , HABILIDADES</a:t>
            </a:r>
          </a:p>
          <a:p>
            <a:pPr>
              <a:defRPr/>
            </a:pPr>
            <a:r>
              <a:rPr lang="es-MX" dirty="0"/>
              <a:t>23/02/2023</a:t>
            </a:r>
          </a:p>
        </c:rich>
      </c:tx>
      <c:layout>
        <c:manualLayout>
          <c:xMode val="edge"/>
          <c:yMode val="edge"/>
          <c:x val="0.19838002455897472"/>
          <c:y val="2.7711900967828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2BB9-4E7A-99FF-277E50C92E36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2BB9-4E7A-99FF-277E50C92E36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5-2BB9-4E7A-99FF-277E50C92E36}"/>
              </c:ext>
            </c:extLst>
          </c:dPt>
          <c:dPt>
            <c:idx val="4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7-2BB9-4E7A-99FF-277E50C92E3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'33'!$F$49:$J$49</c:f>
              <c:strCache>
                <c:ptCount val="5"/>
                <c:pt idx="0">
                  <c:v>CANCELARON PARTICIPACIÓN</c:v>
                </c:pt>
                <c:pt idx="1">
                  <c:v>NO ASISTIERON</c:v>
                </c:pt>
                <c:pt idx="2">
                  <c:v>SE PRESENTARON</c:v>
                </c:pt>
                <c:pt idx="3">
                  <c:v>NO APROBADOS</c:v>
                </c:pt>
                <c:pt idx="4">
                  <c:v>APROBADOS</c:v>
                </c:pt>
              </c:strCache>
            </c:strRef>
          </c:cat>
          <c:val>
            <c:numRef>
              <c:f>'33'!$F$50:$J$50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BB9-4E7A-99FF-277E50C92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7206920"/>
        <c:axId val="477211512"/>
      </c:barChart>
      <c:catAx>
        <c:axId val="477206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7211512"/>
        <c:crosses val="autoZero"/>
        <c:auto val="1"/>
        <c:lblAlgn val="ctr"/>
        <c:lblOffset val="100"/>
        <c:noMultiLvlLbl val="0"/>
      </c:catAx>
      <c:valAx>
        <c:axId val="4772115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7720692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s-MX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ETAPA IV</a:t>
            </a:r>
          </a:p>
          <a:p>
            <a:pPr>
              <a:defRPr/>
            </a:pPr>
            <a:r>
              <a:rPr lang="es-MX"/>
              <a:t>REVISIÓN DOCUMENTAL</a:t>
            </a:r>
          </a:p>
          <a:p>
            <a:pPr>
              <a:defRPr/>
            </a:pPr>
            <a:r>
              <a:rPr lang="es-MX"/>
              <a:t>23/02/2023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CC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/>
              <a:bevelB w="254000" h="3810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'33'!$M$50:$N$50</c:f>
              <c:strCache>
                <c:ptCount val="2"/>
                <c:pt idx="0">
                  <c:v>APROBADOS</c:v>
                </c:pt>
                <c:pt idx="1">
                  <c:v>NO APROBADOS</c:v>
                </c:pt>
              </c:strCache>
            </c:strRef>
          </c:cat>
          <c:val>
            <c:numRef>
              <c:f>'33'!$M$51:$N$51</c:f>
              <c:numCache>
                <c:formatCode>General</c:formatCode>
                <c:ptCount val="2"/>
                <c:pt idx="0">
                  <c:v>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D0-4A4F-B676-C3DEB6645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1900704"/>
        <c:axId val="491901360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00FFFF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D0-4A4F-B676-C3DEB66450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'33'!$M$50:$N$50</c:f>
              <c:strCache>
                <c:ptCount val="2"/>
                <c:pt idx="0">
                  <c:v>APROBADOS</c:v>
                </c:pt>
                <c:pt idx="1">
                  <c:v>NO APROBADOS</c:v>
                </c:pt>
              </c:strCache>
            </c:strRef>
          </c:cat>
          <c:val>
            <c:numRef>
              <c:f>'33'!$M$52:$N$52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D0-4A4F-B676-C3DEB6645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1903656"/>
        <c:axId val="491905624"/>
      </c:lineChart>
      <c:catAx>
        <c:axId val="49190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91901360"/>
        <c:crosses val="autoZero"/>
        <c:auto val="1"/>
        <c:lblAlgn val="ctr"/>
        <c:lblOffset val="100"/>
        <c:noMultiLvlLbl val="0"/>
      </c:catAx>
      <c:valAx>
        <c:axId val="491901360"/>
        <c:scaling>
          <c:orientation val="minMax"/>
          <c:max val="3"/>
        </c:scaling>
        <c:delete val="1"/>
        <c:axPos val="l"/>
        <c:numFmt formatCode="General" sourceLinked="1"/>
        <c:majorTickMark val="none"/>
        <c:minorTickMark val="none"/>
        <c:tickLblPos val="nextTo"/>
        <c:crossAx val="491900704"/>
        <c:crosses val="autoZero"/>
        <c:crossBetween val="between"/>
        <c:majorUnit val="1"/>
      </c:valAx>
      <c:valAx>
        <c:axId val="491905624"/>
        <c:scaling>
          <c:orientation val="minMax"/>
          <c:max val="3"/>
        </c:scaling>
        <c:delete val="1"/>
        <c:axPos val="r"/>
        <c:numFmt formatCode="General" sourceLinked="1"/>
        <c:majorTickMark val="none"/>
        <c:minorTickMark val="none"/>
        <c:tickLblPos val="nextTo"/>
        <c:crossAx val="491903656"/>
        <c:crosses val="max"/>
        <c:crossBetween val="between"/>
        <c:majorUnit val="1"/>
      </c:valAx>
      <c:catAx>
        <c:axId val="491903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190562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s-MX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ETAPA IV</a:t>
            </a:r>
          </a:p>
          <a:p>
            <a:pPr>
              <a:defRPr/>
            </a:pPr>
            <a:r>
              <a:rPr lang="es-MX"/>
              <a:t>ENTREVISTA</a:t>
            </a:r>
          </a:p>
          <a:p>
            <a:pPr>
              <a:defRPr/>
            </a:pPr>
            <a:r>
              <a:rPr lang="es-MX"/>
              <a:t>22/03/2023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1E93-4483-A61E-16B49F6A025D}"/>
              </c:ext>
            </c:extLst>
          </c:dPt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1E93-4483-A61E-16B49F6A02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'33'!$Q$48:$R$48</c:f>
              <c:strCache>
                <c:ptCount val="2"/>
                <c:pt idx="0">
                  <c:v>NO APROBADOS</c:v>
                </c:pt>
                <c:pt idx="1">
                  <c:v>APROBADOS</c:v>
                </c:pt>
              </c:strCache>
            </c:strRef>
          </c:cat>
          <c:val>
            <c:numRef>
              <c:f>'33'!$Q$49:$R$49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93-4483-A61E-16B49F6A02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1900704"/>
        <c:axId val="491901360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93-4483-A61E-16B49F6A02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'33'!$Q$48:$R$48</c:f>
              <c:strCache>
                <c:ptCount val="2"/>
                <c:pt idx="0">
                  <c:v>NO APROBADOS</c:v>
                </c:pt>
                <c:pt idx="1">
                  <c:v>APROBADOS</c:v>
                </c:pt>
              </c:strCache>
            </c:strRef>
          </c:cat>
          <c:val>
            <c:numRef>
              <c:f>'33'!$Q$50:$R$50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E93-4483-A61E-16B49F6A02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1903656"/>
        <c:axId val="491905624"/>
      </c:lineChart>
      <c:catAx>
        <c:axId val="49190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91901360"/>
        <c:crosses val="autoZero"/>
        <c:auto val="1"/>
        <c:lblAlgn val="ctr"/>
        <c:lblOffset val="100"/>
        <c:noMultiLvlLbl val="0"/>
      </c:catAx>
      <c:valAx>
        <c:axId val="491901360"/>
        <c:scaling>
          <c:orientation val="minMax"/>
          <c:max val="3"/>
        </c:scaling>
        <c:delete val="1"/>
        <c:axPos val="l"/>
        <c:numFmt formatCode="General" sourceLinked="1"/>
        <c:majorTickMark val="none"/>
        <c:minorTickMark val="none"/>
        <c:tickLblPos val="nextTo"/>
        <c:crossAx val="491900704"/>
        <c:crosses val="autoZero"/>
        <c:crossBetween val="between"/>
        <c:majorUnit val="1"/>
      </c:valAx>
      <c:valAx>
        <c:axId val="491905624"/>
        <c:scaling>
          <c:orientation val="minMax"/>
          <c:max val="3"/>
        </c:scaling>
        <c:delete val="1"/>
        <c:axPos val="r"/>
        <c:numFmt formatCode="General" sourceLinked="1"/>
        <c:majorTickMark val="none"/>
        <c:minorTickMark val="none"/>
        <c:tickLblPos val="nextTo"/>
        <c:crossAx val="491903656"/>
        <c:crosses val="max"/>
        <c:crossBetween val="between"/>
        <c:majorUnit val="1"/>
      </c:valAx>
      <c:catAx>
        <c:axId val="491903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190562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s-MX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800" b="0" i="0" baseline="0">
                <a:effectLst/>
              </a:rPr>
              <a:t>ETAPA 1</a:t>
            </a:r>
            <a:endParaRPr lang="es-MX">
              <a:effectLst/>
            </a:endParaRPr>
          </a:p>
          <a:p>
            <a:pPr>
              <a:defRPr/>
            </a:pPr>
            <a:r>
              <a:rPr lang="es-MX" sz="1800" b="0" i="0" baseline="0">
                <a:effectLst/>
              </a:rPr>
              <a:t>FILTRO CURRICULAR</a:t>
            </a:r>
            <a:endParaRPr lang="es-MX">
              <a:effectLst/>
            </a:endParaRPr>
          </a:p>
          <a:p>
            <a:pPr>
              <a:defRPr/>
            </a:pPr>
            <a:r>
              <a:rPr lang="es-MX" sz="1800" b="0" i="0" baseline="0">
                <a:effectLst/>
              </a:rPr>
              <a:t>25/01/2023</a:t>
            </a:r>
            <a:endParaRPr lang="es-MX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  <a:scene3d>
              <a:camera prst="orthographicFront"/>
              <a:lightRig rig="threePt" dir="t"/>
            </a:scene3d>
            <a:sp3d>
              <a:bevelT w="254000" h="381000" prst="angle"/>
              <a:bevelB w="254000" h="381000"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'35'!$C$5:$D$5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'35'!$C$6:$D$6</c:f>
              <c:numCache>
                <c:formatCode>General</c:formatCode>
                <c:ptCount val="2"/>
                <c:pt idx="0">
                  <c:v>9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2-4BF9-9381-4FEEDFCC18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728608"/>
        <c:axId val="133097184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00FFFF"/>
              </a:solidFill>
              <a:round/>
            </a:ln>
            <a:effectLst>
              <a:outerShdw blurRad="50800" dist="50800" dir="5400000" algn="ctr" rotWithShape="0">
                <a:srgbClr val="00CC00"/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12-4BF9-9381-4FEEDFCC18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'35'!$C$5:$D$5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'35'!$C$7:$D$7</c:f>
              <c:numCache>
                <c:formatCode>General</c:formatCode>
                <c:ptCount val="2"/>
                <c:pt idx="0">
                  <c:v>9</c:v>
                </c:pt>
                <c:pt idx="1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812-4BF9-9381-4FEEDFCC18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096768"/>
        <c:axId val="133097600"/>
      </c:lineChart>
      <c:catAx>
        <c:axId val="5072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MX"/>
          </a:p>
        </c:txPr>
        <c:crossAx val="133097184"/>
        <c:crosses val="autoZero"/>
        <c:auto val="1"/>
        <c:lblAlgn val="ctr"/>
        <c:lblOffset val="100"/>
        <c:noMultiLvlLbl val="0"/>
      </c:catAx>
      <c:valAx>
        <c:axId val="133097184"/>
        <c:scaling>
          <c:orientation val="minMax"/>
          <c:max val="10"/>
          <c:min val="1"/>
        </c:scaling>
        <c:delete val="1"/>
        <c:axPos val="l"/>
        <c:numFmt formatCode="General" sourceLinked="1"/>
        <c:majorTickMark val="none"/>
        <c:minorTickMark val="none"/>
        <c:tickLblPos val="nextTo"/>
        <c:crossAx val="50728608"/>
        <c:crosses val="autoZero"/>
        <c:crossBetween val="between"/>
        <c:majorUnit val="1"/>
      </c:valAx>
      <c:valAx>
        <c:axId val="133097600"/>
        <c:scaling>
          <c:orientation val="minMax"/>
          <c:max val="10"/>
          <c:min val="1"/>
        </c:scaling>
        <c:delete val="1"/>
        <c:axPos val="r"/>
        <c:numFmt formatCode="General" sourceLinked="1"/>
        <c:majorTickMark val="none"/>
        <c:minorTickMark val="none"/>
        <c:tickLblPos val="nextTo"/>
        <c:crossAx val="133096768"/>
        <c:crosses val="max"/>
        <c:crossBetween val="between"/>
        <c:majorUnit val="1"/>
      </c:valAx>
      <c:catAx>
        <c:axId val="133096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30976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1000" b="0" i="0" baseline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ETAPA 1</a:t>
            </a:r>
            <a:endParaRPr lang="es-MX" sz="1000" dirty="0"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  <a:p>
            <a: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pPr>
            <a:r>
              <a:rPr lang="es-MX" sz="1000" b="0" i="0" baseline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FILTRO CURRICULAR</a:t>
            </a:r>
            <a:endParaRPr lang="es-MX" sz="1000" dirty="0"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  <a:p>
            <a: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pPr>
            <a:r>
              <a:rPr lang="es-MX" sz="1000" b="0" i="0" baseline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08/02/2023</a:t>
            </a:r>
            <a:endParaRPr lang="es-MX" sz="1000" dirty="0"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</c:rich>
      </c:tx>
      <c:layout>
        <c:manualLayout>
          <c:xMode val="edge"/>
          <c:yMode val="edge"/>
          <c:x val="0.2502258480397607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0238239637320916"/>
          <c:y val="0.21138638433982399"/>
          <c:w val="0.61234654231882102"/>
          <c:h val="0.2846872804925022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 prst="angle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F809-44EE-B736-1FEB1387D773}"/>
              </c:ext>
            </c:extLst>
          </c:dPt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F809-44EE-B736-1FEB1387D773}"/>
              </c:ext>
            </c:extLst>
          </c:dPt>
          <c:dLbls>
            <c:dLbl>
              <c:idx val="0"/>
              <c:layout>
                <c:manualLayout>
                  <c:x val="-0.11945117029862792"/>
                  <c:y val="0.132716006378274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09-44EE-B736-1FEB1387D773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09-44EE-B736-1FEB1387D7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'36'!$D$3:$E$3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'36'!$D$4:$E$4</c:f>
              <c:numCache>
                <c:formatCode>General</c:formatCode>
                <c:ptCount val="2"/>
                <c:pt idx="0">
                  <c:v>45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809-44EE-B736-1FEB1387D7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5063184"/>
        <c:axId val="975063600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00FFFF"/>
              </a:solidFill>
              <a:round/>
            </a:ln>
            <a:effectLst>
              <a:outerShdw blurRad="50800" dist="38100" dir="8100000" algn="tr" rotWithShape="0">
                <a:srgbClr val="00CC00">
                  <a:alpha val="40000"/>
                </a:srgbClr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09-44EE-B736-1FEB1387D7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'36'!$D$3:$E$3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'36'!$D$5:$E$5</c:f>
              <c:numCache>
                <c:formatCode>General</c:formatCode>
                <c:ptCount val="2"/>
                <c:pt idx="0">
                  <c:v>51</c:v>
                </c:pt>
                <c:pt idx="1">
                  <c:v>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809-44EE-B736-1FEB1387D7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5060272"/>
        <c:axId val="975066512"/>
      </c:lineChart>
      <c:catAx>
        <c:axId val="97506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75063600"/>
        <c:crosses val="autoZero"/>
        <c:auto val="1"/>
        <c:lblAlgn val="ctr"/>
        <c:lblOffset val="100"/>
        <c:noMultiLvlLbl val="0"/>
      </c:catAx>
      <c:valAx>
        <c:axId val="975063600"/>
        <c:scaling>
          <c:orientation val="minMax"/>
          <c:max val="65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975063184"/>
        <c:crosses val="autoZero"/>
        <c:crossBetween val="between"/>
      </c:valAx>
      <c:valAx>
        <c:axId val="975066512"/>
        <c:scaling>
          <c:orientation val="minMax"/>
          <c:max val="65"/>
          <c:min val="0"/>
        </c:scaling>
        <c:delete val="1"/>
        <c:axPos val="r"/>
        <c:numFmt formatCode="General" sourceLinked="1"/>
        <c:majorTickMark val="none"/>
        <c:minorTickMark val="none"/>
        <c:tickLblPos val="nextTo"/>
        <c:crossAx val="975060272"/>
        <c:crosses val="max"/>
        <c:crossBetween val="between"/>
      </c:valAx>
      <c:catAx>
        <c:axId val="975060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50665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10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ETAPA II</a:t>
            </a:r>
            <a:endParaRPr lang="es-MX" sz="10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0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r>
              <a:rPr lang="es-MX" sz="10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EXAMEN DE CONOCIMIENTOS Y HABILIDADES</a:t>
            </a:r>
            <a:endParaRPr lang="es-MX" sz="10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0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r>
              <a:rPr lang="es-MX" sz="10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08/03/2023</a:t>
            </a:r>
            <a:endParaRPr lang="es-MX" sz="10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0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endParaRPr lang="es-MX" sz="1000" b="0" dirty="0">
              <a:solidFill>
                <a:sysClr val="windowText" lastClr="000000"/>
              </a:solidFill>
              <a:latin typeface="Montserrat" panose="00000500000000000000" pitchFamily="2" charset="0"/>
            </a:endParaRPr>
          </a:p>
        </c:rich>
      </c:tx>
      <c:layout>
        <c:manualLayout>
          <c:xMode val="edge"/>
          <c:yMode val="edge"/>
          <c:x val="0.27050369963344956"/>
          <c:y val="7.697907442058092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ysClr val="windowText" lastClr="00000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5.6755115132900109E-2"/>
          <c:y val="0.27573511461012401"/>
          <c:w val="0.7347811431386263"/>
          <c:h val="0.4779083957407747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 prst="angle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10F8E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D50D-4299-A928-E15D862136E8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D50D-4299-A928-E15D862136E8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5-D50D-4299-A928-E15D862136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'36'!$G$3:$K$3</c:f>
              <c:strCache>
                <c:ptCount val="5"/>
                <c:pt idx="0">
                  <c:v>CANCELARON PARTICIPACIÓN</c:v>
                </c:pt>
                <c:pt idx="1">
                  <c:v>NO ASISTIERON</c:v>
                </c:pt>
                <c:pt idx="2">
                  <c:v>SE PRESENTARON</c:v>
                </c:pt>
                <c:pt idx="3">
                  <c:v>NO APROBADOS</c:v>
                </c:pt>
                <c:pt idx="4">
                  <c:v>APROBADOS</c:v>
                </c:pt>
              </c:strCache>
            </c:strRef>
          </c:cat>
          <c:val>
            <c:numRef>
              <c:f>'36'!$G$4:$K$4</c:f>
              <c:numCache>
                <c:formatCode>General</c:formatCode>
                <c:ptCount val="5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0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50D-4299-A928-E15D86213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5468368"/>
        <c:axId val="975470032"/>
      </c:barChart>
      <c:catAx>
        <c:axId val="97546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75470032"/>
        <c:crosses val="autoZero"/>
        <c:auto val="1"/>
        <c:lblAlgn val="ctr"/>
        <c:lblOffset val="100"/>
        <c:noMultiLvlLbl val="0"/>
      </c:catAx>
      <c:valAx>
        <c:axId val="975470032"/>
        <c:scaling>
          <c:orientation val="minMax"/>
          <c:max val="8"/>
        </c:scaling>
        <c:delete val="1"/>
        <c:axPos val="l"/>
        <c:numFmt formatCode="General" sourceLinked="1"/>
        <c:majorTickMark val="none"/>
        <c:minorTickMark val="none"/>
        <c:tickLblPos val="nextTo"/>
        <c:crossAx val="975468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1000" b="0" i="0" baseline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ETAPA III</a:t>
            </a:r>
            <a:endParaRPr lang="es-MX" sz="1000" dirty="0"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  <a:p>
            <a:pPr>
              <a:defRPr sz="1000">
                <a:latin typeface="Montserrat" panose="00000500000000000000" pitchFamily="2" charset="0"/>
              </a:defRPr>
            </a:pPr>
            <a:r>
              <a:rPr lang="es-MX" sz="1000" b="0" i="0" baseline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REVISIÓN DOCUMENTAL</a:t>
            </a:r>
            <a:endParaRPr lang="es-MX" sz="1000" dirty="0"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  <a:p>
            <a:pPr>
              <a:defRPr sz="1000">
                <a:latin typeface="Montserrat" panose="00000500000000000000" pitchFamily="2" charset="0"/>
              </a:defRPr>
            </a:pPr>
            <a:r>
              <a:rPr lang="es-MX" sz="1000" b="0" i="0" baseline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08/03/2023</a:t>
            </a:r>
            <a:endParaRPr lang="es-MX" sz="1000" dirty="0"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'36'!$N$7</c:f>
              <c:strCache>
                <c:ptCount val="1"/>
                <c:pt idx="0">
                  <c:v>RECHAZADOS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0" h="381000" prst="angle"/>
              <a:bevelB w="254000" h="3810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'36'!$O$6:$P$6</c:f>
              <c:strCache>
                <c:ptCount val="2"/>
                <c:pt idx="0">
                  <c:v>RECHAZADOS</c:v>
                </c:pt>
                <c:pt idx="1">
                  <c:v>APROBADOS</c:v>
                </c:pt>
              </c:strCache>
            </c:strRef>
          </c:cat>
          <c:val>
            <c:numRef>
              <c:f>'36'!$O$7:$P$7</c:f>
              <c:numCache>
                <c:formatCode>General</c:formatCode>
                <c:ptCount val="2"/>
                <c:pt idx="0">
                  <c:v>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D2-49E4-8E82-329BF94B2D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84063552"/>
        <c:axId val="1984066048"/>
      </c:barChart>
      <c:lineChart>
        <c:grouping val="standard"/>
        <c:varyColors val="0"/>
        <c:ser>
          <c:idx val="1"/>
          <c:order val="1"/>
          <c:tx>
            <c:strRef>
              <c:f>'36'!$N$8</c:f>
              <c:strCache>
                <c:ptCount val="1"/>
              </c:strCache>
            </c:strRef>
          </c:tx>
          <c:spPr>
            <a:ln w="28575" cap="rnd">
              <a:solidFill>
                <a:srgbClr val="00FFFF"/>
              </a:solidFill>
              <a:round/>
            </a:ln>
            <a:effectLst>
              <a:outerShdw blurRad="50800" dist="50800" dir="5400000" algn="ctr" rotWithShape="0">
                <a:srgbClr val="92D050"/>
              </a:outerShdw>
            </a:effectLst>
          </c:spPr>
          <c:marker>
            <c:symbol val="none"/>
          </c:marker>
          <c:cat>
            <c:strRef>
              <c:f>'36'!$O$6:$P$6</c:f>
              <c:strCache>
                <c:ptCount val="2"/>
                <c:pt idx="0">
                  <c:v>RECHAZADOS</c:v>
                </c:pt>
                <c:pt idx="1">
                  <c:v>APROBADOS</c:v>
                </c:pt>
              </c:strCache>
            </c:strRef>
          </c:cat>
          <c:val>
            <c:numRef>
              <c:f>'36'!$O$8:$P$8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FD2-49E4-8E82-329BF94B2D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4074368"/>
        <c:axId val="1984065216"/>
      </c:lineChart>
      <c:catAx>
        <c:axId val="198406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84066048"/>
        <c:crosses val="autoZero"/>
        <c:auto val="1"/>
        <c:lblAlgn val="ctr"/>
        <c:lblOffset val="100"/>
        <c:noMultiLvlLbl val="0"/>
      </c:catAx>
      <c:valAx>
        <c:axId val="1984066048"/>
        <c:scaling>
          <c:orientation val="minMax"/>
          <c:max val="3"/>
        </c:scaling>
        <c:delete val="1"/>
        <c:axPos val="l"/>
        <c:numFmt formatCode="General" sourceLinked="1"/>
        <c:majorTickMark val="none"/>
        <c:minorTickMark val="none"/>
        <c:tickLblPos val="nextTo"/>
        <c:crossAx val="1984063552"/>
        <c:crosses val="autoZero"/>
        <c:crossBetween val="between"/>
        <c:majorUnit val="1"/>
      </c:valAx>
      <c:valAx>
        <c:axId val="1984065216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1984074368"/>
        <c:crosses val="max"/>
        <c:crossBetween val="between"/>
        <c:majorUnit val="1"/>
      </c:valAx>
      <c:catAx>
        <c:axId val="1984074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840652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 sz="1100" b="0" i="0" baseline="0" dirty="0">
                <a:solidFill>
                  <a:schemeClr val="tx1"/>
                </a:solidFill>
                <a:effectLst/>
                <a:latin typeface="+mn-lt"/>
              </a:rPr>
              <a:t>ETAPA 1</a:t>
            </a:r>
            <a:endParaRPr lang="es-MX" sz="1100" dirty="0">
              <a:solidFill>
                <a:schemeClr val="tx1"/>
              </a:solidFill>
              <a:effectLst/>
              <a:latin typeface="+mn-lt"/>
            </a:endParaRPr>
          </a:p>
          <a:p>
            <a:pPr>
              <a:defRPr sz="1100">
                <a:solidFill>
                  <a:schemeClr val="tx1"/>
                </a:solidFill>
              </a:defRPr>
            </a:pPr>
            <a:r>
              <a:rPr lang="es-MX" sz="1100" b="0" i="0" baseline="0" dirty="0">
                <a:solidFill>
                  <a:schemeClr val="tx1"/>
                </a:solidFill>
                <a:effectLst/>
                <a:latin typeface="+mn-lt"/>
              </a:rPr>
              <a:t>FILTRO CURRICULAR</a:t>
            </a:r>
            <a:endParaRPr lang="es-MX" sz="1100" dirty="0">
              <a:solidFill>
                <a:schemeClr val="tx1"/>
              </a:solidFill>
              <a:effectLst/>
              <a:latin typeface="+mn-lt"/>
            </a:endParaRPr>
          </a:p>
          <a:p>
            <a:pPr>
              <a:defRPr sz="1100">
                <a:solidFill>
                  <a:schemeClr val="tx1"/>
                </a:solidFill>
              </a:defRPr>
            </a:pPr>
            <a:r>
              <a:rPr lang="es-MX" sz="1100" b="0" i="0" baseline="0" dirty="0">
                <a:solidFill>
                  <a:schemeClr val="tx1"/>
                </a:solidFill>
                <a:effectLst/>
                <a:latin typeface="+mn-lt"/>
              </a:rPr>
              <a:t>15-02-2023</a:t>
            </a:r>
            <a:endParaRPr lang="es-MX" sz="1100" dirty="0">
              <a:solidFill>
                <a:schemeClr val="tx1"/>
              </a:solidFill>
              <a:effectLst/>
              <a:latin typeface="+mn-lt"/>
            </a:endParaRPr>
          </a:p>
        </c:rich>
      </c:tx>
      <c:layout>
        <c:manualLayout>
          <c:xMode val="edge"/>
          <c:yMode val="edge"/>
          <c:x val="0.41320577921476026"/>
          <c:y val="1.2372496479210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B24F-4C9C-B338-E8AA463176FC}"/>
              </c:ext>
            </c:extLst>
          </c:dPt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B24F-4C9C-B338-E8AA463176FC}"/>
              </c:ext>
            </c:extLst>
          </c:dPt>
          <c:dLbls>
            <c:dLbl>
              <c:idx val="0"/>
              <c:layout>
                <c:manualLayout>
                  <c:x val="-0.13882163034705408"/>
                  <c:y val="0.119341525115347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4F-4C9C-B338-E8AA463176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'36'!$D$26:$E$26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'36'!$D$27:$E$27</c:f>
              <c:numCache>
                <c:formatCode>General</c:formatCode>
                <c:ptCount val="2"/>
                <c:pt idx="0">
                  <c:v>36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4F-4C9C-B338-E8AA463176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5063184"/>
        <c:axId val="975063600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00FFFF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4F-4C9C-B338-E8AA463176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'36'!$D$26:$E$26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'36'!$D$28:$E$28</c:f>
              <c:numCache>
                <c:formatCode>General</c:formatCode>
                <c:ptCount val="2"/>
                <c:pt idx="0">
                  <c:v>39</c:v>
                </c:pt>
                <c:pt idx="1">
                  <c:v>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24F-4C9C-B338-E8AA463176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5060272"/>
        <c:axId val="975066512"/>
      </c:lineChart>
      <c:catAx>
        <c:axId val="97506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75063600"/>
        <c:crosses val="autoZero"/>
        <c:auto val="1"/>
        <c:lblAlgn val="ctr"/>
        <c:lblOffset val="100"/>
        <c:noMultiLvlLbl val="0"/>
      </c:catAx>
      <c:valAx>
        <c:axId val="975063600"/>
        <c:scaling>
          <c:orientation val="minMax"/>
          <c:max val="4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975063184"/>
        <c:crosses val="autoZero"/>
        <c:crossBetween val="between"/>
      </c:valAx>
      <c:valAx>
        <c:axId val="975066512"/>
        <c:scaling>
          <c:orientation val="minMax"/>
          <c:max val="40"/>
          <c:min val="0"/>
        </c:scaling>
        <c:delete val="1"/>
        <c:axPos val="r"/>
        <c:numFmt formatCode="General" sourceLinked="1"/>
        <c:majorTickMark val="none"/>
        <c:minorTickMark val="none"/>
        <c:tickLblPos val="nextTo"/>
        <c:crossAx val="975060272"/>
        <c:crosses val="max"/>
        <c:crossBetween val="between"/>
      </c:valAx>
      <c:catAx>
        <c:axId val="975060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50665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 sz="1100" b="0" i="0" baseline="0" dirty="0">
                <a:solidFill>
                  <a:schemeClr val="tx1"/>
                </a:solidFill>
                <a:effectLst/>
                <a:latin typeface="+mn-lt"/>
              </a:rPr>
              <a:t>ETAPA II</a:t>
            </a:r>
            <a:endParaRPr lang="es-MX" sz="1100" b="0" dirty="0">
              <a:solidFill>
                <a:schemeClr val="tx1"/>
              </a:solidFill>
              <a:effectLst/>
              <a:latin typeface="+mn-lt"/>
            </a:endParaRPr>
          </a:p>
          <a:p>
            <a:pPr>
              <a:defRPr sz="1100">
                <a:solidFill>
                  <a:schemeClr val="tx1"/>
                </a:solidFill>
              </a:defRPr>
            </a:pPr>
            <a:r>
              <a:rPr lang="es-MX" sz="1100" b="0" i="0" baseline="0" dirty="0">
                <a:solidFill>
                  <a:schemeClr val="tx1"/>
                </a:solidFill>
                <a:effectLst/>
                <a:latin typeface="+mn-lt"/>
              </a:rPr>
              <a:t>EXAMEN DE CONOCIMIENTOS Y HABILIDADES</a:t>
            </a:r>
            <a:endParaRPr lang="es-MX" sz="1100" b="0" dirty="0">
              <a:solidFill>
                <a:schemeClr val="tx1"/>
              </a:solidFill>
              <a:effectLst/>
              <a:latin typeface="+mn-lt"/>
            </a:endParaRPr>
          </a:p>
          <a:p>
            <a:pPr>
              <a:defRPr sz="1100">
                <a:solidFill>
                  <a:schemeClr val="tx1"/>
                </a:solidFill>
              </a:defRPr>
            </a:pPr>
            <a:r>
              <a:rPr lang="es-MX" sz="1100" b="0" i="0" baseline="0" dirty="0">
                <a:solidFill>
                  <a:schemeClr val="tx1"/>
                </a:solidFill>
                <a:effectLst/>
                <a:latin typeface="+mn-lt"/>
              </a:rPr>
              <a:t>16-03-2023</a:t>
            </a:r>
            <a:endParaRPr lang="es-MX" sz="1100" b="0" dirty="0">
              <a:solidFill>
                <a:schemeClr val="tx1"/>
              </a:solidFill>
              <a:effectLst/>
              <a:latin typeface="+mn-lt"/>
            </a:endParaRPr>
          </a:p>
          <a:p>
            <a:pPr>
              <a:defRPr sz="1100">
                <a:solidFill>
                  <a:schemeClr val="tx1"/>
                </a:solidFill>
              </a:defRPr>
            </a:pPr>
            <a:endParaRPr lang="es-MX" sz="1100" b="0" dirty="0">
              <a:solidFill>
                <a:schemeClr val="tx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3511157815606662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8.6536773864395053E-2"/>
          <c:y val="0.27031077652854169"/>
          <c:w val="0.88183172900723383"/>
          <c:h val="0.584336541265675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35CD-4C98-BE42-BA607FABACFA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35CD-4C98-BE42-BA607FABACFA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5-35CD-4C98-BE42-BA607FABACF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'36'!$G$26:$K$26</c:f>
              <c:strCache>
                <c:ptCount val="5"/>
                <c:pt idx="0">
                  <c:v>CANCELARON PARTICIPACIÓN</c:v>
                </c:pt>
                <c:pt idx="1">
                  <c:v>NO ASISTIERON</c:v>
                </c:pt>
                <c:pt idx="2">
                  <c:v>SE PRESENTARON</c:v>
                </c:pt>
                <c:pt idx="3">
                  <c:v>NO APROBADOS</c:v>
                </c:pt>
                <c:pt idx="4">
                  <c:v>APROBADOS</c:v>
                </c:pt>
              </c:strCache>
            </c:strRef>
          </c:cat>
          <c:val>
            <c:numRef>
              <c:f>'36'!$G$27:$K$27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CD-4C98-BE42-BA607FABAC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5468368"/>
        <c:axId val="975470032"/>
      </c:barChart>
      <c:catAx>
        <c:axId val="97546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75470032"/>
        <c:crosses val="autoZero"/>
        <c:auto val="1"/>
        <c:lblAlgn val="ctr"/>
        <c:lblOffset val="100"/>
        <c:noMultiLvlLbl val="0"/>
      </c:catAx>
      <c:valAx>
        <c:axId val="975470032"/>
        <c:scaling>
          <c:orientation val="minMax"/>
          <c:max val="5"/>
        </c:scaling>
        <c:delete val="1"/>
        <c:axPos val="l"/>
        <c:numFmt formatCode="General" sourceLinked="1"/>
        <c:majorTickMark val="none"/>
        <c:minorTickMark val="none"/>
        <c:tickLblPos val="nextTo"/>
        <c:crossAx val="975468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cmpd="dbl"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1100" b="0" i="0" baseline="0">
                <a:effectLst/>
                <a:latin typeface="Montserrat" panose="00000500000000000000" pitchFamily="2" charset="0"/>
              </a:rPr>
              <a:t>ETAPA 1</a:t>
            </a:r>
            <a:endParaRPr lang="es-MX" sz="1100">
              <a:effectLst/>
              <a:latin typeface="Montserrat" panose="00000500000000000000" pitchFamily="2" charset="0"/>
            </a:endParaRPr>
          </a:p>
          <a:p>
            <a:pPr>
              <a:defRPr sz="1100">
                <a:latin typeface="Montserrat" panose="00000500000000000000" pitchFamily="2" charset="0"/>
              </a:defRPr>
            </a:pPr>
            <a:r>
              <a:rPr lang="es-MX" sz="1100" b="0" i="0" baseline="0">
                <a:effectLst/>
                <a:latin typeface="Montserrat" panose="00000500000000000000" pitchFamily="2" charset="0"/>
              </a:rPr>
              <a:t>FILTRO CURRICULAR</a:t>
            </a:r>
            <a:endParaRPr lang="es-MX" sz="1100">
              <a:effectLst/>
              <a:latin typeface="Montserrat" panose="00000500000000000000" pitchFamily="2" charset="0"/>
            </a:endParaRPr>
          </a:p>
          <a:p>
            <a:pPr>
              <a:defRPr sz="1100">
                <a:latin typeface="Montserrat" panose="00000500000000000000" pitchFamily="2" charset="0"/>
              </a:defRPr>
            </a:pPr>
            <a:r>
              <a:rPr lang="es-MX" sz="1100" b="0" i="0" baseline="0">
                <a:effectLst/>
                <a:latin typeface="Montserrat" panose="00000500000000000000" pitchFamily="2" charset="0"/>
              </a:rPr>
              <a:t>22/02/2023</a:t>
            </a:r>
            <a:endParaRPr lang="es-MX" sz="1100">
              <a:effectLst/>
              <a:latin typeface="Montserrat" panose="00000500000000000000" pitchFamily="2" charset="0"/>
            </a:endParaRPr>
          </a:p>
        </c:rich>
      </c:tx>
      <c:layout>
        <c:manualLayout>
          <c:xMode val="edge"/>
          <c:yMode val="edge"/>
          <c:x val="0.32759566071190255"/>
          <c:y val="1.14095262971580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 prst="angle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6111-4DF6-9CDE-F1CCDAA11153}"/>
              </c:ext>
            </c:extLst>
          </c:dPt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6111-4DF6-9CDE-F1CCDAA11153}"/>
              </c:ext>
            </c:extLst>
          </c:dPt>
          <c:dLbls>
            <c:dLbl>
              <c:idx val="0"/>
              <c:layout>
                <c:manualLayout>
                  <c:x val="-0.11945117029862792"/>
                  <c:y val="0.132716006378274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11-4DF6-9CDE-F1CCDAA11153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11-4DF6-9CDE-F1CCDAA111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'36'!$D$3:$E$3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'36'!$D$4:$E$4</c:f>
              <c:numCache>
                <c:formatCode>General</c:formatCode>
                <c:ptCount val="2"/>
                <c:pt idx="0">
                  <c:v>33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11-4DF6-9CDE-F1CCDAA111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5063184"/>
        <c:axId val="975063600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00FFFF"/>
              </a:solidFill>
              <a:round/>
            </a:ln>
            <a:effectLst>
              <a:outerShdw blurRad="50800" dist="38100" dir="8100000" algn="tr" rotWithShape="0">
                <a:srgbClr val="00CC00">
                  <a:alpha val="40000"/>
                </a:srgbClr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111-4DF6-9CDE-F1CCDAA111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'36'!$D$3:$E$3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'36'!$D$5:$E$5</c:f>
              <c:numCache>
                <c:formatCode>General</c:formatCode>
                <c:ptCount val="2"/>
                <c:pt idx="0">
                  <c:v>38</c:v>
                </c:pt>
                <c:pt idx="1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111-4DF6-9CDE-F1CCDAA111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5060272"/>
        <c:axId val="975066512"/>
      </c:lineChart>
      <c:catAx>
        <c:axId val="97506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75063600"/>
        <c:crosses val="autoZero"/>
        <c:auto val="1"/>
        <c:lblAlgn val="ctr"/>
        <c:lblOffset val="100"/>
        <c:noMultiLvlLbl val="0"/>
      </c:catAx>
      <c:valAx>
        <c:axId val="975063600"/>
        <c:scaling>
          <c:orientation val="minMax"/>
          <c:max val="65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975063184"/>
        <c:crosses val="autoZero"/>
        <c:crossBetween val="between"/>
      </c:valAx>
      <c:valAx>
        <c:axId val="975066512"/>
        <c:scaling>
          <c:orientation val="minMax"/>
          <c:max val="65"/>
          <c:min val="0"/>
        </c:scaling>
        <c:delete val="1"/>
        <c:axPos val="r"/>
        <c:numFmt formatCode="General" sourceLinked="1"/>
        <c:majorTickMark val="none"/>
        <c:minorTickMark val="none"/>
        <c:tickLblPos val="nextTo"/>
        <c:crossAx val="975060272"/>
        <c:crosses val="max"/>
        <c:crossBetween val="between"/>
      </c:valAx>
      <c:catAx>
        <c:axId val="975060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50665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ETAPA II</a:t>
            </a:r>
          </a:p>
          <a:p>
            <a:pPr>
              <a:defRPr/>
            </a:pPr>
            <a:r>
              <a:rPr lang="es-MX"/>
              <a:t>EXAMEN DE CONOCIMIENTOS Y HABILIDADES</a:t>
            </a:r>
          </a:p>
          <a:p>
            <a:pPr>
              <a:defRPr/>
            </a:pPr>
            <a:r>
              <a:rPr lang="es-MX"/>
              <a:t>02/02/2023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8.9353137272341149E-2"/>
          <c:y val="0.35404043273614877"/>
          <c:w val="0.86964060376946439"/>
          <c:h val="0.445678179632418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2256-4AE2-A719-0EFD7A774F88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2256-4AE2-A719-0EFD7A774F88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5-2256-4AE2-A719-0EFD7A774F88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7-2256-4AE2-A719-0EFD7A774F88}"/>
              </c:ext>
            </c:extLst>
          </c:dPt>
          <c:dPt>
            <c:idx val="4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9-2256-4AE2-A719-0EFD7A774F8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'[CONVOCATORIAS.xlsx]33'!$F$27:$J$27</c:f>
              <c:strCache>
                <c:ptCount val="5"/>
                <c:pt idx="0">
                  <c:v>CANCELARON PARTICIPACIÓN</c:v>
                </c:pt>
                <c:pt idx="1">
                  <c:v>NO ASISTIERON</c:v>
                </c:pt>
                <c:pt idx="2">
                  <c:v>SE PRESENTARON</c:v>
                </c:pt>
                <c:pt idx="3">
                  <c:v>NO APROBADOS</c:v>
                </c:pt>
                <c:pt idx="4">
                  <c:v>APROBADOS</c:v>
                </c:pt>
              </c:strCache>
            </c:strRef>
          </c:cat>
          <c:val>
            <c:numRef>
              <c:f>'[CONVOCATORIAS.xlsx]33'!$F$28:$J$28</c:f>
              <c:numCache>
                <c:formatCode>General</c:formatCode>
                <c:ptCount val="5"/>
                <c:pt idx="0">
                  <c:v>11</c:v>
                </c:pt>
                <c:pt idx="1">
                  <c:v>38</c:v>
                </c:pt>
                <c:pt idx="2">
                  <c:v>5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56-4AE2-A719-0EFD7A774F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7206920"/>
        <c:axId val="477211512"/>
      </c:barChart>
      <c:catAx>
        <c:axId val="477206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7211512"/>
        <c:crosses val="autoZero"/>
        <c:auto val="1"/>
        <c:lblAlgn val="ctr"/>
        <c:lblOffset val="100"/>
        <c:noMultiLvlLbl val="0"/>
      </c:catAx>
      <c:valAx>
        <c:axId val="477211512"/>
        <c:scaling>
          <c:orientation val="minMax"/>
          <c:max val="6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477206920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s-MX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11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ETAPA II</a:t>
            </a:r>
            <a:endParaRPr lang="es-MX" sz="11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r>
              <a:rPr lang="es-MX" sz="11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EXAMEN DE CONOCIMIENTOS Y HABILIDADES</a:t>
            </a:r>
            <a:endParaRPr lang="es-MX" sz="11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r>
              <a:rPr lang="es-MX" sz="11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23/03/2023</a:t>
            </a:r>
            <a:endParaRPr lang="es-MX" sz="11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endParaRPr lang="es-MX" sz="1100" b="0" dirty="0">
              <a:solidFill>
                <a:sysClr val="windowText" lastClr="000000"/>
              </a:solidFill>
              <a:latin typeface="Montserrat" panose="00000500000000000000" pitchFamily="2" charset="0"/>
            </a:endParaRPr>
          </a:p>
        </c:rich>
      </c:tx>
      <c:layout>
        <c:manualLayout>
          <c:xMode val="edge"/>
          <c:yMode val="edge"/>
          <c:x val="0.12092393006188761"/>
          <c:y val="8.602150537634408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ysClr val="windowText" lastClr="00000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5.9084135496383104E-2"/>
          <c:y val="0.25740740740740742"/>
          <c:w val="0.88183172900723383"/>
          <c:h val="0.584336541265675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 prst="angle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5458-4116-8032-ED222158560E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5458-4116-8032-ED222158560E}"/>
              </c:ext>
            </c:extLst>
          </c:dPt>
          <c:dPt>
            <c:idx val="4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5-5458-4116-8032-ED22215856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'36'!$G$3:$K$3</c:f>
              <c:strCache>
                <c:ptCount val="5"/>
                <c:pt idx="0">
                  <c:v>CANCELARON PARTICIPACIÓN</c:v>
                </c:pt>
                <c:pt idx="1">
                  <c:v>NO ASISTIERON</c:v>
                </c:pt>
                <c:pt idx="2">
                  <c:v>SE PRESENTARON</c:v>
                </c:pt>
                <c:pt idx="3">
                  <c:v>NO APROBADOS</c:v>
                </c:pt>
                <c:pt idx="4">
                  <c:v>APROBADOS</c:v>
                </c:pt>
              </c:strCache>
            </c:strRef>
          </c:cat>
          <c:val>
            <c:numRef>
              <c:f>'36'!$G$4:$K$4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0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458-4116-8032-ED22215856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5468368"/>
        <c:axId val="975470032"/>
      </c:barChart>
      <c:catAx>
        <c:axId val="97546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75470032"/>
        <c:crosses val="autoZero"/>
        <c:auto val="1"/>
        <c:lblAlgn val="ctr"/>
        <c:lblOffset val="100"/>
        <c:noMultiLvlLbl val="0"/>
      </c:catAx>
      <c:valAx>
        <c:axId val="975470032"/>
        <c:scaling>
          <c:orientation val="minMax"/>
          <c:max val="8"/>
        </c:scaling>
        <c:delete val="1"/>
        <c:axPos val="l"/>
        <c:numFmt formatCode="General" sourceLinked="1"/>
        <c:majorTickMark val="none"/>
        <c:minorTickMark val="none"/>
        <c:tickLblPos val="nextTo"/>
        <c:crossAx val="975468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1100">
                <a:latin typeface="Montserrat" panose="00000500000000000000" pitchFamily="2" charset="0"/>
              </a:rPr>
              <a:t>ETAPA III</a:t>
            </a:r>
          </a:p>
          <a:p>
            <a:pPr>
              <a:defRPr sz="1100">
                <a:latin typeface="Montserrat" panose="00000500000000000000" pitchFamily="2" charset="0"/>
              </a:defRPr>
            </a:pPr>
            <a:r>
              <a:rPr lang="es-MX" sz="1100">
                <a:latin typeface="Montserrat" panose="00000500000000000000" pitchFamily="2" charset="0"/>
              </a:rPr>
              <a:t>REVISIÓN DOCUMENTAL</a:t>
            </a:r>
          </a:p>
          <a:p>
            <a:pPr>
              <a:defRPr sz="1100">
                <a:latin typeface="Montserrat" panose="00000500000000000000" pitchFamily="2" charset="0"/>
              </a:defRPr>
            </a:pPr>
            <a:r>
              <a:rPr lang="es-MX" sz="1100">
                <a:latin typeface="Montserrat" panose="00000500000000000000" pitchFamily="2" charset="0"/>
              </a:rPr>
              <a:t>23/03/2023</a:t>
            </a:r>
          </a:p>
        </c:rich>
      </c:tx>
      <c:layout>
        <c:manualLayout>
          <c:xMode val="edge"/>
          <c:yMode val="edge"/>
          <c:x val="0.2650818297577144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'36'!$N$7</c:f>
              <c:strCache>
                <c:ptCount val="1"/>
                <c:pt idx="0">
                  <c:v>RECHAZADOS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0" h="381000" prst="angle"/>
              <a:bevelB w="254000" h="3810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'36'!$O$6:$P$6</c:f>
              <c:strCache>
                <c:ptCount val="2"/>
                <c:pt idx="0">
                  <c:v>RECHAZADOS</c:v>
                </c:pt>
                <c:pt idx="1">
                  <c:v>APROBADOS</c:v>
                </c:pt>
              </c:strCache>
            </c:strRef>
          </c:cat>
          <c:val>
            <c:numRef>
              <c:f>'36'!$O$7:$P$7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CE-4A6D-AB57-B9A339FA22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84063552"/>
        <c:axId val="1984066048"/>
      </c:barChart>
      <c:catAx>
        <c:axId val="198406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84066048"/>
        <c:crosses val="autoZero"/>
        <c:auto val="1"/>
        <c:lblAlgn val="ctr"/>
        <c:lblOffset val="100"/>
        <c:noMultiLvlLbl val="0"/>
      </c:catAx>
      <c:valAx>
        <c:axId val="1984066048"/>
        <c:scaling>
          <c:orientation val="minMax"/>
          <c:max val="3"/>
        </c:scaling>
        <c:delete val="1"/>
        <c:axPos val="l"/>
        <c:numFmt formatCode="General" sourceLinked="1"/>
        <c:majorTickMark val="none"/>
        <c:minorTickMark val="none"/>
        <c:tickLblPos val="nextTo"/>
        <c:crossAx val="198406355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s-MX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1100" b="0" i="0" baseline="0">
                <a:effectLst/>
                <a:latin typeface="Montserrat" panose="00000500000000000000" pitchFamily="2" charset="0"/>
              </a:rPr>
              <a:t>ETAPA IV</a:t>
            </a:r>
            <a:endParaRPr lang="es-MX" sz="1100">
              <a:effectLst/>
              <a:latin typeface="Montserrat" panose="00000500000000000000" pitchFamily="2" charset="0"/>
            </a:endParaRPr>
          </a:p>
          <a:p>
            <a:pPr>
              <a:defRPr sz="1100">
                <a:latin typeface="Montserrat" panose="00000500000000000000" pitchFamily="2" charset="0"/>
              </a:defRPr>
            </a:pPr>
            <a:r>
              <a:rPr lang="es-MX" sz="1100" b="0" i="0" baseline="0">
                <a:effectLst/>
                <a:latin typeface="Montserrat" panose="00000500000000000000" pitchFamily="2" charset="0"/>
              </a:rPr>
              <a:t>ENTREVISTA</a:t>
            </a:r>
            <a:endParaRPr lang="es-MX" sz="1100">
              <a:effectLst/>
              <a:latin typeface="Montserrat" panose="00000500000000000000" pitchFamily="2" charset="0"/>
            </a:endParaRPr>
          </a:p>
          <a:p>
            <a:pPr>
              <a:defRPr sz="1100">
                <a:latin typeface="Montserrat" panose="00000500000000000000" pitchFamily="2" charset="0"/>
              </a:defRPr>
            </a:pPr>
            <a:r>
              <a:rPr lang="es-MX" sz="1100" b="0" i="0" baseline="0">
                <a:effectLst/>
                <a:latin typeface="Montserrat" panose="00000500000000000000" pitchFamily="2" charset="0"/>
              </a:rPr>
              <a:t>14/04/2023</a:t>
            </a:r>
            <a:endParaRPr lang="es-MX" sz="1100">
              <a:effectLst/>
              <a:latin typeface="Montserrat" panose="00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11A1-401E-AB73-7C5DC701451F}"/>
              </c:ext>
            </c:extLst>
          </c:dPt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11A1-401E-AB73-7C5DC70145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'33'!$Q$48:$R$48</c:f>
              <c:strCache>
                <c:ptCount val="2"/>
                <c:pt idx="0">
                  <c:v>NO APROBADOS</c:v>
                </c:pt>
                <c:pt idx="1">
                  <c:v>APROBADOS</c:v>
                </c:pt>
              </c:strCache>
            </c:strRef>
          </c:cat>
          <c:val>
            <c:numRef>
              <c:f>'33'!$Q$49:$R$49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1A1-401E-AB73-7C5DC70145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1900704"/>
        <c:axId val="491901360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1A1-401E-AB73-7C5DC70145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'33'!$Q$48:$R$48</c:f>
              <c:strCache>
                <c:ptCount val="2"/>
                <c:pt idx="0">
                  <c:v>NO APROBADOS</c:v>
                </c:pt>
                <c:pt idx="1">
                  <c:v>APROBADOS</c:v>
                </c:pt>
              </c:strCache>
            </c:strRef>
          </c:cat>
          <c:val>
            <c:numRef>
              <c:f>'33'!$Q$50:$R$50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1A1-401E-AB73-7C5DC70145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1903656"/>
        <c:axId val="491905624"/>
      </c:lineChart>
      <c:catAx>
        <c:axId val="49190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91901360"/>
        <c:crosses val="autoZero"/>
        <c:auto val="1"/>
        <c:lblAlgn val="ctr"/>
        <c:lblOffset val="100"/>
        <c:noMultiLvlLbl val="0"/>
      </c:catAx>
      <c:valAx>
        <c:axId val="491901360"/>
        <c:scaling>
          <c:orientation val="minMax"/>
          <c:max val="3"/>
        </c:scaling>
        <c:delete val="1"/>
        <c:axPos val="l"/>
        <c:numFmt formatCode="General" sourceLinked="1"/>
        <c:majorTickMark val="none"/>
        <c:minorTickMark val="none"/>
        <c:tickLblPos val="nextTo"/>
        <c:crossAx val="491900704"/>
        <c:crosses val="autoZero"/>
        <c:crossBetween val="between"/>
        <c:majorUnit val="1"/>
      </c:valAx>
      <c:valAx>
        <c:axId val="491905624"/>
        <c:scaling>
          <c:orientation val="minMax"/>
          <c:max val="3"/>
        </c:scaling>
        <c:delete val="1"/>
        <c:axPos val="r"/>
        <c:numFmt formatCode="General" sourceLinked="1"/>
        <c:majorTickMark val="none"/>
        <c:minorTickMark val="none"/>
        <c:tickLblPos val="nextTo"/>
        <c:crossAx val="491903656"/>
        <c:crosses val="max"/>
        <c:crossBetween val="between"/>
        <c:majorUnit val="1"/>
      </c:valAx>
      <c:catAx>
        <c:axId val="491903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190562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r>
              <a:rPr lang="es-MX" sz="11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ETAPA 1</a:t>
            </a:r>
            <a:endParaRPr lang="es-MX" sz="11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11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FILTRO CURRICULAR</a:t>
            </a:r>
            <a:endParaRPr lang="es-MX" sz="11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11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01/03/2023</a:t>
            </a:r>
            <a:endParaRPr lang="es-MX" sz="1100" dirty="0">
              <a:solidFill>
                <a:sysClr val="windowText" lastClr="000000"/>
              </a:solidFill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/>
              <a:bevelB w="1143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/>
                <a:bevelB w="114300"/>
              </a:sp3d>
            </c:spPr>
            <c:extLst>
              <c:ext xmlns:c16="http://schemas.microsoft.com/office/drawing/2014/chart" uri="{C3380CC4-5D6E-409C-BE32-E72D297353CC}">
                <c16:uniqueId val="{00000001-8966-4F68-A01C-140603840795}"/>
              </c:ext>
            </c:extLst>
          </c:dPt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/>
                <a:bevelB w="114300"/>
              </a:sp3d>
            </c:spPr>
            <c:extLst>
              <c:ext xmlns:c16="http://schemas.microsoft.com/office/drawing/2014/chart" uri="{C3380CC4-5D6E-409C-BE32-E72D297353CC}">
                <c16:uniqueId val="{00000003-8966-4F68-A01C-14060384079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'33'!$B$72:$C$72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'33'!$B$73:$C$73</c:f>
              <c:numCache>
                <c:formatCode>General</c:formatCode>
                <c:ptCount val="2"/>
                <c:pt idx="0">
                  <c:v>36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66-4F68-A01C-1406038407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3268416"/>
        <c:axId val="2043269248"/>
      </c:barChart>
      <c:catAx>
        <c:axId val="204326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MX"/>
          </a:p>
        </c:txPr>
        <c:crossAx val="2043269248"/>
        <c:crosses val="autoZero"/>
        <c:auto val="1"/>
        <c:lblAlgn val="ctr"/>
        <c:lblOffset val="100"/>
        <c:noMultiLvlLbl val="0"/>
      </c:catAx>
      <c:valAx>
        <c:axId val="2043269248"/>
        <c:scaling>
          <c:orientation val="minMax"/>
          <c:max val="80"/>
          <c:min val="-5"/>
        </c:scaling>
        <c:delete val="1"/>
        <c:axPos val="l"/>
        <c:numFmt formatCode="General" sourceLinked="1"/>
        <c:majorTickMark val="none"/>
        <c:minorTickMark val="none"/>
        <c:tickLblPos val="nextTo"/>
        <c:crossAx val="204326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r>
              <a:rPr lang="es-MX" sz="11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ETAPA II Y III</a:t>
            </a:r>
            <a:endParaRPr lang="es-MX" sz="11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11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EXAMEN DE CONOCIMIENTOS Y REVISIÓN DOCUMENTAL</a:t>
            </a:r>
            <a:endParaRPr lang="es-MX" sz="11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11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16/02/2023</a:t>
            </a:r>
            <a:endParaRPr lang="es-MX" sz="1100" b="0" dirty="0">
              <a:solidFill>
                <a:sysClr val="windowText" lastClr="000000"/>
              </a:solidFill>
              <a:latin typeface="+mj-lt"/>
            </a:endParaRPr>
          </a:p>
        </c:rich>
      </c:tx>
      <c:layout>
        <c:manualLayout>
          <c:xMode val="edge"/>
          <c:yMode val="edge"/>
          <c:x val="0.17374177109064598"/>
          <c:y val="1.2713372405045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9.7214442804834905E-2"/>
          <c:y val="0.29372043463839687"/>
          <c:w val="0.79318493842115889"/>
          <c:h val="0.5759606473737630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/>
              <a:bevelB w="1143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/>
                <a:bevelB w="114300"/>
              </a:sp3d>
            </c:spPr>
            <c:extLst>
              <c:ext xmlns:c16="http://schemas.microsoft.com/office/drawing/2014/chart" uri="{C3380CC4-5D6E-409C-BE32-E72D297353CC}">
                <c16:uniqueId val="{00000001-DE7E-4CAF-93A7-B509E86DDE5D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/>
                <a:bevelB w="114300"/>
              </a:sp3d>
            </c:spPr>
            <c:extLst>
              <c:ext xmlns:c16="http://schemas.microsoft.com/office/drawing/2014/chart" uri="{C3380CC4-5D6E-409C-BE32-E72D297353CC}">
                <c16:uniqueId val="{00000003-DE7E-4CAF-93A7-B509E86DDE5D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/>
                <a:bevelB w="114300"/>
              </a:sp3d>
            </c:spPr>
            <c:extLst>
              <c:ext xmlns:c16="http://schemas.microsoft.com/office/drawing/2014/chart" uri="{C3380CC4-5D6E-409C-BE32-E72D297353CC}">
                <c16:uniqueId val="{00000005-DE7E-4CAF-93A7-B509E86DDE5D}"/>
              </c:ext>
            </c:extLst>
          </c:dPt>
          <c:dPt>
            <c:idx val="4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/>
                <a:bevelB w="114300"/>
              </a:sp3d>
            </c:spPr>
            <c:extLst>
              <c:ext xmlns:c16="http://schemas.microsoft.com/office/drawing/2014/chart" uri="{C3380CC4-5D6E-409C-BE32-E72D297353CC}">
                <c16:uniqueId val="{00000007-DE7E-4CAF-93A7-B509E86DDE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'33'!$F$72:$J$72</c:f>
              <c:strCache>
                <c:ptCount val="5"/>
                <c:pt idx="0">
                  <c:v>CANCELARON PARTICIPACIÓN</c:v>
                </c:pt>
                <c:pt idx="1">
                  <c:v>NO ASISTIERON</c:v>
                </c:pt>
                <c:pt idx="2">
                  <c:v>SE PRESENTARON</c:v>
                </c:pt>
                <c:pt idx="3">
                  <c:v>NO APROBADOS</c:v>
                </c:pt>
                <c:pt idx="4">
                  <c:v>APROBADOS</c:v>
                </c:pt>
              </c:strCache>
            </c:strRef>
          </c:cat>
          <c:val>
            <c:numRef>
              <c:f>'33'!$F$73:$J$73</c:f>
              <c:numCache>
                <c:formatCode>General</c:formatCode>
                <c:ptCount val="5"/>
                <c:pt idx="0">
                  <c:v>1</c:v>
                </c:pt>
                <c:pt idx="1">
                  <c:v>11</c:v>
                </c:pt>
                <c:pt idx="2">
                  <c:v>3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E7E-4CAF-93A7-B509E86DDE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197712"/>
        <c:axId val="2044201872"/>
      </c:barChart>
      <c:lineChart>
        <c:grouping val="standard"/>
        <c:varyColors val="0"/>
        <c:ser>
          <c:idx val="2"/>
          <c:order val="1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'33'!$F$72:$J$72</c:f>
              <c:strCache>
                <c:ptCount val="5"/>
                <c:pt idx="0">
                  <c:v>CANCELARON PARTICIPACIÓN</c:v>
                </c:pt>
                <c:pt idx="1">
                  <c:v>NO ASISTIERON</c:v>
                </c:pt>
                <c:pt idx="2">
                  <c:v>SE PRESENTARON</c:v>
                </c:pt>
                <c:pt idx="3">
                  <c:v>NO APROBADOS</c:v>
                </c:pt>
                <c:pt idx="4">
                  <c:v>APROBADOS</c:v>
                </c:pt>
              </c:strCache>
            </c:strRef>
          </c:cat>
          <c:val>
            <c:numRef>
              <c:f>'33'!$F$75:$J$75</c:f>
              <c:numCache>
                <c:formatCode>General</c:formatCode>
                <c:ptCount val="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DE7E-4CAF-93A7-B509E86DDE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4204368"/>
        <c:axId val="2044203952"/>
      </c:lineChart>
      <c:catAx>
        <c:axId val="204419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MX"/>
          </a:p>
        </c:txPr>
        <c:crossAx val="2044201872"/>
        <c:crosses val="autoZero"/>
        <c:auto val="1"/>
        <c:lblAlgn val="ctr"/>
        <c:lblOffset val="100"/>
        <c:noMultiLvlLbl val="0"/>
      </c:catAx>
      <c:valAx>
        <c:axId val="2044201872"/>
        <c:scaling>
          <c:orientation val="minMax"/>
          <c:max val="12"/>
        </c:scaling>
        <c:delete val="1"/>
        <c:axPos val="l"/>
        <c:numFmt formatCode="General" sourceLinked="1"/>
        <c:majorTickMark val="none"/>
        <c:minorTickMark val="none"/>
        <c:tickLblPos val="nextTo"/>
        <c:crossAx val="2044197712"/>
        <c:crosses val="autoZero"/>
        <c:crossBetween val="between"/>
        <c:majorUnit val="2"/>
      </c:valAx>
      <c:valAx>
        <c:axId val="2044203952"/>
        <c:scaling>
          <c:orientation val="minMax"/>
          <c:max val="10"/>
          <c:min val="0"/>
        </c:scaling>
        <c:delete val="1"/>
        <c:axPos val="r"/>
        <c:numFmt formatCode="General" sourceLinked="1"/>
        <c:majorTickMark val="none"/>
        <c:minorTickMark val="none"/>
        <c:tickLblPos val="nextTo"/>
        <c:crossAx val="2044204368"/>
        <c:crosses val="max"/>
        <c:crossBetween val="between"/>
        <c:majorUnit val="2"/>
      </c:valAx>
      <c:catAx>
        <c:axId val="2044204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4203952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105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ETAPA IV</a:t>
            </a:r>
            <a:endParaRPr lang="es-MX" sz="105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05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r>
              <a:rPr lang="es-MX" sz="105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ENTREVISTA</a:t>
            </a:r>
            <a:endParaRPr lang="es-MX" sz="105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05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r>
              <a:rPr lang="es-MX" sz="105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03/05/2023</a:t>
            </a:r>
            <a:endParaRPr lang="es-MX" sz="105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05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endParaRPr lang="es-MX" sz="1050" b="0" dirty="0">
              <a:solidFill>
                <a:sysClr val="windowText" lastClr="000000"/>
              </a:solidFill>
              <a:latin typeface="Montserrat" panose="00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ysClr val="windowText" lastClr="00000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'33'!$P$5</c:f>
              <c:strCache>
                <c:ptCount val="1"/>
                <c:pt idx="0">
                  <c:v>FINALISTA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 prst="angle"/>
              <a:bevelB w="254000" h="3810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 prst="angle"/>
              </a:sp3d>
            </c:spPr>
            <c:extLst>
              <c:ext xmlns:c16="http://schemas.microsoft.com/office/drawing/2014/chart" uri="{C3380CC4-5D6E-409C-BE32-E72D297353CC}">
                <c16:uniqueId val="{00000001-3B35-4004-BA2F-9038142C612E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 prst="angle"/>
              </a:sp3d>
            </c:spPr>
            <c:extLst>
              <c:ext xmlns:c16="http://schemas.microsoft.com/office/drawing/2014/chart" uri="{C3380CC4-5D6E-409C-BE32-E72D297353CC}">
                <c16:uniqueId val="{00000003-3B35-4004-BA2F-9038142C612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'33'!$Q$4:$R$4</c:f>
              <c:strCache>
                <c:ptCount val="2"/>
                <c:pt idx="0">
                  <c:v>FINALISTA</c:v>
                </c:pt>
                <c:pt idx="1">
                  <c:v>NO APROBADOS</c:v>
                </c:pt>
              </c:strCache>
            </c:strRef>
          </c:cat>
          <c:val>
            <c:numRef>
              <c:f>'33'!$Q$5:$R$5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35-4004-BA2F-9038142C61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190640"/>
        <c:axId val="2044194384"/>
      </c:barChart>
      <c:lineChart>
        <c:grouping val="standard"/>
        <c:varyColors val="0"/>
        <c:ser>
          <c:idx val="1"/>
          <c:order val="1"/>
          <c:tx>
            <c:strRef>
              <c:f>'33'!$P$6</c:f>
              <c:strCache>
                <c:ptCount val="1"/>
                <c:pt idx="0">
                  <c:v>UNIVERSO</c:v>
                </c:pt>
              </c:strCache>
            </c:strRef>
          </c:tx>
          <c:spPr>
            <a:ln w="28575" cap="rnd">
              <a:solidFill>
                <a:srgbClr val="00FFFF"/>
              </a:solidFill>
              <a:round/>
            </a:ln>
            <a:effectLst>
              <a:outerShdw blurRad="50800" dist="50800" dir="5400000" algn="ctr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35-4004-BA2F-9038142C61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'33'!$Q$4:$R$4</c:f>
              <c:strCache>
                <c:ptCount val="2"/>
                <c:pt idx="0">
                  <c:v>FINALISTA</c:v>
                </c:pt>
                <c:pt idx="1">
                  <c:v>NO APROBADOS</c:v>
                </c:pt>
              </c:strCache>
            </c:strRef>
          </c:cat>
          <c:val>
            <c:numRef>
              <c:f>'33'!$Q$6:$R$6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B35-4004-BA2F-9038142C61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3269664"/>
        <c:axId val="2043265504"/>
      </c:lineChart>
      <c:catAx>
        <c:axId val="204419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MX"/>
          </a:p>
        </c:txPr>
        <c:crossAx val="2044194384"/>
        <c:crosses val="autoZero"/>
        <c:auto val="1"/>
        <c:lblAlgn val="ctr"/>
        <c:lblOffset val="100"/>
        <c:noMultiLvlLbl val="0"/>
      </c:catAx>
      <c:valAx>
        <c:axId val="2044194384"/>
        <c:scaling>
          <c:orientation val="minMax"/>
          <c:max val="3"/>
        </c:scaling>
        <c:delete val="1"/>
        <c:axPos val="l"/>
        <c:numFmt formatCode="General" sourceLinked="1"/>
        <c:majorTickMark val="none"/>
        <c:minorTickMark val="none"/>
        <c:tickLblPos val="nextTo"/>
        <c:crossAx val="2044190640"/>
        <c:crosses val="autoZero"/>
        <c:crossBetween val="between"/>
        <c:majorUnit val="1"/>
      </c:valAx>
      <c:valAx>
        <c:axId val="2043265504"/>
        <c:scaling>
          <c:orientation val="minMax"/>
          <c:max val="3"/>
        </c:scaling>
        <c:delete val="1"/>
        <c:axPos val="r"/>
        <c:numFmt formatCode="General" sourceLinked="1"/>
        <c:majorTickMark val="none"/>
        <c:minorTickMark val="none"/>
        <c:tickLblPos val="nextTo"/>
        <c:crossAx val="2043269664"/>
        <c:crosses val="max"/>
        <c:crossBetween val="between"/>
      </c:valAx>
      <c:catAx>
        <c:axId val="2043269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32655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200" b="0" i="0" baseline="0">
                <a:effectLst/>
              </a:rPr>
              <a:t>ETAPA 1</a:t>
            </a:r>
            <a:endParaRPr lang="es-MX" sz="1200">
              <a:effectLst/>
            </a:endParaRPr>
          </a:p>
          <a:p>
            <a:pPr>
              <a:defRPr sz="1200"/>
            </a:pPr>
            <a:r>
              <a:rPr lang="es-MX" sz="1200" b="0" i="0" baseline="0">
                <a:effectLst/>
              </a:rPr>
              <a:t>FILTRO CURRICULAR</a:t>
            </a:r>
            <a:endParaRPr lang="es-MX" sz="1200">
              <a:effectLst/>
            </a:endParaRPr>
          </a:p>
          <a:p>
            <a:pPr>
              <a:defRPr sz="1200"/>
            </a:pPr>
            <a:r>
              <a:rPr lang="es-MX" sz="1200" b="0" i="0" baseline="0">
                <a:effectLst/>
              </a:rPr>
              <a:t>08/03/2023</a:t>
            </a:r>
            <a:endParaRPr lang="es-MX" sz="1200">
              <a:effectLst/>
            </a:endParaRPr>
          </a:p>
        </c:rich>
      </c:tx>
      <c:layout>
        <c:manualLayout>
          <c:xMode val="edge"/>
          <c:yMode val="edge"/>
          <c:x val="0.27916939890710385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 prst="angle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A462-425E-A1C5-C311DF1523EF}"/>
              </c:ext>
            </c:extLst>
          </c:dPt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A462-425E-A1C5-C311DF1523EF}"/>
              </c:ext>
            </c:extLst>
          </c:dPt>
          <c:dLbls>
            <c:dLbl>
              <c:idx val="0"/>
              <c:layout>
                <c:manualLayout>
                  <c:x val="-2.5827280064568171E-2"/>
                  <c:y val="-1.7014471804329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62-425E-A1C5-C311DF1523EF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62-425E-A1C5-C311DF1523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'36'!$D$3:$E$3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'36'!$D$4:$E$4</c:f>
              <c:numCache>
                <c:formatCode>General</c:formatCode>
                <c:ptCount val="2"/>
                <c:pt idx="0">
                  <c:v>37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62-425E-A1C5-C311DF1523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5063184"/>
        <c:axId val="975063600"/>
      </c:barChart>
      <c:catAx>
        <c:axId val="97506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75063600"/>
        <c:crosses val="autoZero"/>
        <c:auto val="1"/>
        <c:lblAlgn val="ctr"/>
        <c:lblOffset val="100"/>
        <c:noMultiLvlLbl val="0"/>
      </c:catAx>
      <c:valAx>
        <c:axId val="975063600"/>
        <c:scaling>
          <c:orientation val="minMax"/>
          <c:max val="6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97506318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ETAPA II</a:t>
            </a:r>
          </a:p>
          <a:p>
            <a:pPr>
              <a:defRPr/>
            </a:pPr>
            <a:r>
              <a:rPr lang="es-MX" dirty="0"/>
              <a:t>EXAMEN DE CONOCIMIENTOS</a:t>
            </a:r>
          </a:p>
          <a:p>
            <a:pPr>
              <a:defRPr/>
            </a:pPr>
            <a:r>
              <a:rPr lang="es-MX" dirty="0"/>
              <a:t>20/04/2023</a:t>
            </a:r>
          </a:p>
          <a:p>
            <a:pPr>
              <a:defRPr/>
            </a:pPr>
            <a:endParaRPr lang="es-MX" dirty="0"/>
          </a:p>
        </c:rich>
      </c:tx>
      <c:layout>
        <c:manualLayout>
          <c:xMode val="edge"/>
          <c:yMode val="edge"/>
          <c:x val="0.1903382467647075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5.9084135496383104E-2"/>
          <c:y val="0.25740740740740742"/>
          <c:w val="0.88183172900723383"/>
          <c:h val="0.584336541265675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 prst="angle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346E-4F6B-9A8B-B46ED244E29E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346E-4F6B-9A8B-B46ED244E29E}"/>
              </c:ext>
            </c:extLst>
          </c:dPt>
          <c:dPt>
            <c:idx val="4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5-346E-4F6B-9A8B-B46ED244E2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'36'!$G$3:$K$3</c:f>
              <c:strCache>
                <c:ptCount val="5"/>
                <c:pt idx="0">
                  <c:v>CANCELARON PARTICIPACIÓN</c:v>
                </c:pt>
                <c:pt idx="1">
                  <c:v>NO ASISTIERON</c:v>
                </c:pt>
                <c:pt idx="2">
                  <c:v>SE PRESENTARON</c:v>
                </c:pt>
                <c:pt idx="3">
                  <c:v>NO APROBADOS</c:v>
                </c:pt>
                <c:pt idx="4">
                  <c:v>APROBADOS</c:v>
                </c:pt>
              </c:strCache>
            </c:strRef>
          </c:cat>
          <c:val>
            <c:numRef>
              <c:f>'36'!$G$4:$K$4</c:f>
              <c:numCache>
                <c:formatCode>General</c:formatCode>
                <c:ptCount val="5"/>
                <c:pt idx="0">
                  <c:v>7</c:v>
                </c:pt>
                <c:pt idx="1">
                  <c:v>26</c:v>
                </c:pt>
                <c:pt idx="2">
                  <c:v>12</c:v>
                </c:pt>
                <c:pt idx="3">
                  <c:v>8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46E-4F6B-9A8B-B46ED244E2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5468368"/>
        <c:axId val="975470032"/>
      </c:barChart>
      <c:catAx>
        <c:axId val="97546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75470032"/>
        <c:crosses val="autoZero"/>
        <c:auto val="1"/>
        <c:lblAlgn val="ctr"/>
        <c:lblOffset val="100"/>
        <c:noMultiLvlLbl val="0"/>
      </c:catAx>
      <c:valAx>
        <c:axId val="975470032"/>
        <c:scaling>
          <c:orientation val="minMax"/>
          <c:max val="50"/>
        </c:scaling>
        <c:delete val="1"/>
        <c:axPos val="l"/>
        <c:numFmt formatCode="General" sourceLinked="1"/>
        <c:majorTickMark val="none"/>
        <c:minorTickMark val="none"/>
        <c:tickLblPos val="nextTo"/>
        <c:crossAx val="975468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s-MX"/>
    </a:p>
  </c:txPr>
  <c:externalData r:id="rId3">
    <c:autoUpdate val="0"/>
  </c:externalData>
  <c:userShapes r:id="rId4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200" b="0" i="0" baseline="0">
                <a:effectLst/>
              </a:rPr>
              <a:t>ETAPA III</a:t>
            </a:r>
            <a:endParaRPr lang="es-MX" sz="1200">
              <a:effectLst/>
            </a:endParaRPr>
          </a:p>
          <a:p>
            <a:pPr>
              <a:defRPr sz="1200"/>
            </a:pPr>
            <a:r>
              <a:rPr lang="es-MX" sz="1200" b="0" i="0" baseline="0">
                <a:effectLst/>
              </a:rPr>
              <a:t>REVISIÓN DOCUMENTAL</a:t>
            </a:r>
            <a:endParaRPr lang="es-MX" sz="1200">
              <a:effectLst/>
            </a:endParaRPr>
          </a:p>
          <a:p>
            <a:pPr>
              <a:defRPr sz="1200"/>
            </a:pPr>
            <a:r>
              <a:rPr lang="es-MX" sz="1200" b="0" i="0" baseline="0">
                <a:effectLst/>
              </a:rPr>
              <a:t>20/04/2023</a:t>
            </a:r>
            <a:endParaRPr lang="es-MX" sz="12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'36'!$N$7</c:f>
              <c:strCache>
                <c:ptCount val="1"/>
                <c:pt idx="0">
                  <c:v>RECHAZADOS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0" h="381000" prst="angle"/>
              <a:bevelB w="254000" h="3810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'36'!$O$6:$P$6</c:f>
              <c:strCache>
                <c:ptCount val="2"/>
                <c:pt idx="0">
                  <c:v>RECHAZADOS</c:v>
                </c:pt>
                <c:pt idx="1">
                  <c:v>APROBADOS</c:v>
                </c:pt>
              </c:strCache>
            </c:strRef>
          </c:cat>
          <c:val>
            <c:numRef>
              <c:f>'36'!$O$7:$P$7</c:f>
              <c:numCache>
                <c:formatCode>General</c:formatCode>
                <c:ptCount val="2"/>
                <c:pt idx="0">
                  <c:v>1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F2-4A7A-8EEB-6243FF70F2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84063552"/>
        <c:axId val="1984066048"/>
      </c:barChart>
      <c:catAx>
        <c:axId val="198406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84066048"/>
        <c:crosses val="autoZero"/>
        <c:auto val="1"/>
        <c:lblAlgn val="ctr"/>
        <c:lblOffset val="100"/>
        <c:noMultiLvlLbl val="0"/>
      </c:catAx>
      <c:valAx>
        <c:axId val="1984066048"/>
        <c:scaling>
          <c:orientation val="minMax"/>
          <c:max val="5"/>
        </c:scaling>
        <c:delete val="1"/>
        <c:axPos val="l"/>
        <c:numFmt formatCode="General" sourceLinked="1"/>
        <c:majorTickMark val="none"/>
        <c:minorTickMark val="none"/>
        <c:tickLblPos val="nextTo"/>
        <c:crossAx val="198406355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9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ETAPA IV</a:t>
            </a:r>
            <a:endParaRPr lang="es-MX" sz="9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9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r>
              <a:rPr lang="es-MX" sz="9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ENTREVISTA</a:t>
            </a:r>
            <a:endParaRPr lang="es-MX" sz="9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9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r>
              <a:rPr lang="es-MX" sz="9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11/05/2023</a:t>
            </a:r>
            <a:endParaRPr lang="es-MX" sz="9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9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endParaRPr lang="es-MX" sz="900" b="0">
              <a:solidFill>
                <a:sysClr val="windowText" lastClr="000000"/>
              </a:solidFill>
              <a:latin typeface="Montserrat" panose="00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ysClr val="windowText" lastClr="00000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'33'!$P$5</c:f>
              <c:strCache>
                <c:ptCount val="1"/>
                <c:pt idx="0">
                  <c:v>FINALISTA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 prst="angle"/>
              <a:bevelB w="254000" h="3810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 prst="angle"/>
              </a:sp3d>
            </c:spPr>
            <c:extLst>
              <c:ext xmlns:c16="http://schemas.microsoft.com/office/drawing/2014/chart" uri="{C3380CC4-5D6E-409C-BE32-E72D297353CC}">
                <c16:uniqueId val="{00000001-367E-420B-9D21-CB365D6E0DE7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 prst="angle"/>
              </a:sp3d>
            </c:spPr>
            <c:extLst>
              <c:ext xmlns:c16="http://schemas.microsoft.com/office/drawing/2014/chart" uri="{C3380CC4-5D6E-409C-BE32-E72D297353CC}">
                <c16:uniqueId val="{00000003-367E-420B-9D21-CB365D6E0D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'33'!$Q$4:$R$4</c:f>
              <c:strCache>
                <c:ptCount val="2"/>
                <c:pt idx="0">
                  <c:v>FINALISTA</c:v>
                </c:pt>
                <c:pt idx="1">
                  <c:v>NO APROBADOS</c:v>
                </c:pt>
              </c:strCache>
            </c:strRef>
          </c:cat>
          <c:val>
            <c:numRef>
              <c:f>'33'!$Q$5:$R$5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7E-420B-9D21-CB365D6E0D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190640"/>
        <c:axId val="2044194384"/>
      </c:barChart>
      <c:lineChart>
        <c:grouping val="standard"/>
        <c:varyColors val="0"/>
        <c:ser>
          <c:idx val="1"/>
          <c:order val="1"/>
          <c:tx>
            <c:strRef>
              <c:f>'33'!$P$6</c:f>
              <c:strCache>
                <c:ptCount val="1"/>
                <c:pt idx="0">
                  <c:v>UNIVERSO</c:v>
                </c:pt>
              </c:strCache>
            </c:strRef>
          </c:tx>
          <c:spPr>
            <a:ln w="28575" cap="rnd">
              <a:solidFill>
                <a:srgbClr val="00FFFF"/>
              </a:solidFill>
              <a:round/>
            </a:ln>
            <a:effectLst>
              <a:outerShdw blurRad="50800" dist="50800" dir="5400000" algn="ctr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67E-420B-9D21-CB365D6E0D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'33'!$Q$4:$R$4</c:f>
              <c:strCache>
                <c:ptCount val="2"/>
                <c:pt idx="0">
                  <c:v>FINALISTA</c:v>
                </c:pt>
                <c:pt idx="1">
                  <c:v>NO APROBADOS</c:v>
                </c:pt>
              </c:strCache>
            </c:strRef>
          </c:cat>
          <c:val>
            <c:numRef>
              <c:f>'33'!$Q$6:$R$6</c:f>
              <c:numCache>
                <c:formatCode>General</c:formatCode>
                <c:ptCount val="2"/>
                <c:pt idx="0">
                  <c:v>3</c:v>
                </c:pt>
                <c:pt idx="1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67E-420B-9D21-CB365D6E0D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3269664"/>
        <c:axId val="2043265504"/>
      </c:lineChart>
      <c:catAx>
        <c:axId val="204419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44194384"/>
        <c:crosses val="autoZero"/>
        <c:auto val="1"/>
        <c:lblAlgn val="ctr"/>
        <c:lblOffset val="100"/>
        <c:noMultiLvlLbl val="0"/>
      </c:catAx>
      <c:valAx>
        <c:axId val="2044194384"/>
        <c:scaling>
          <c:orientation val="minMax"/>
          <c:max val="3"/>
        </c:scaling>
        <c:delete val="1"/>
        <c:axPos val="l"/>
        <c:numFmt formatCode="General" sourceLinked="1"/>
        <c:majorTickMark val="none"/>
        <c:minorTickMark val="none"/>
        <c:tickLblPos val="nextTo"/>
        <c:crossAx val="2044190640"/>
        <c:crosses val="autoZero"/>
        <c:crossBetween val="between"/>
        <c:majorUnit val="1"/>
      </c:valAx>
      <c:valAx>
        <c:axId val="2043265504"/>
        <c:scaling>
          <c:orientation val="minMax"/>
          <c:max val="3"/>
        </c:scaling>
        <c:delete val="1"/>
        <c:axPos val="r"/>
        <c:numFmt formatCode="General" sourceLinked="1"/>
        <c:majorTickMark val="none"/>
        <c:minorTickMark val="none"/>
        <c:tickLblPos val="nextTo"/>
        <c:crossAx val="2043269664"/>
        <c:crosses val="max"/>
        <c:crossBetween val="between"/>
        <c:majorUnit val="1"/>
      </c:valAx>
      <c:catAx>
        <c:axId val="2043269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32655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ETAPA III</a:t>
            </a:r>
          </a:p>
          <a:p>
            <a:pPr>
              <a:defRPr/>
            </a:pPr>
            <a:r>
              <a:rPr lang="es-MX"/>
              <a:t>REVISIÓN DOCUMENTAL</a:t>
            </a:r>
          </a:p>
          <a:p>
            <a:pPr>
              <a:defRPr/>
            </a:pPr>
            <a:r>
              <a:rPr lang="es-MX"/>
              <a:t>08/02/2023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D94A-41E6-B76C-145AA12ADC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'[CONVOCATORIAS.xlsx]33'!$M$28:$N$28</c:f>
              <c:strCache>
                <c:ptCount val="2"/>
                <c:pt idx="0">
                  <c:v>APROBADOS</c:v>
                </c:pt>
                <c:pt idx="1">
                  <c:v>NO APROBADOS</c:v>
                </c:pt>
              </c:strCache>
            </c:strRef>
          </c:cat>
          <c:val>
            <c:numRef>
              <c:f>'[CONVOCATORIAS.xlsx]33'!$M$29:$N$29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4A-41E6-B76C-145AA12ADC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1900704"/>
        <c:axId val="491901360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00FFFF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4A-41E6-B76C-145AA12ADC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'[CONVOCATORIAS.xlsx]33'!$M$28:$N$28</c:f>
              <c:strCache>
                <c:ptCount val="2"/>
                <c:pt idx="0">
                  <c:v>APROBADOS</c:v>
                </c:pt>
                <c:pt idx="1">
                  <c:v>NO APROBADOS</c:v>
                </c:pt>
              </c:strCache>
            </c:strRef>
          </c:cat>
          <c:val>
            <c:numRef>
              <c:f>'[CONVOCATORIAS.xlsx]33'!$M$30:$N$30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94A-41E6-B76C-145AA12ADC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1903656"/>
        <c:axId val="491905624"/>
      </c:lineChart>
      <c:catAx>
        <c:axId val="49190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91901360"/>
        <c:crosses val="autoZero"/>
        <c:auto val="1"/>
        <c:lblAlgn val="ctr"/>
        <c:lblOffset val="100"/>
        <c:noMultiLvlLbl val="0"/>
      </c:catAx>
      <c:valAx>
        <c:axId val="4919013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91900704"/>
        <c:crosses val="autoZero"/>
        <c:crossBetween val="between"/>
        <c:majorUnit val="1"/>
      </c:valAx>
      <c:valAx>
        <c:axId val="491905624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491903656"/>
        <c:crosses val="max"/>
        <c:crossBetween val="between"/>
        <c:majorUnit val="1"/>
      </c:valAx>
      <c:catAx>
        <c:axId val="491903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190562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s-MX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r>
              <a:rPr lang="es-MX" sz="11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ETAPA 1</a:t>
            </a:r>
            <a:endParaRPr lang="es-MX" sz="11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11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FILTRO CURRICULAR</a:t>
            </a:r>
            <a:endParaRPr lang="es-MX" sz="11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11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29/03/2023</a:t>
            </a:r>
            <a:endParaRPr lang="es-MX" sz="1100">
              <a:solidFill>
                <a:sysClr val="windowText" lastClr="000000"/>
              </a:solidFill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/>
              <a:bevelB w="1143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/>
                <a:bevelB w="114300"/>
              </a:sp3d>
            </c:spPr>
            <c:extLst>
              <c:ext xmlns:c16="http://schemas.microsoft.com/office/drawing/2014/chart" uri="{C3380CC4-5D6E-409C-BE32-E72D297353CC}">
                <c16:uniqueId val="{00000001-95D5-4D8F-8176-2449966DC978}"/>
              </c:ext>
            </c:extLst>
          </c:dPt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/>
                <a:bevelB w="114300"/>
              </a:sp3d>
            </c:spPr>
            <c:extLst>
              <c:ext xmlns:c16="http://schemas.microsoft.com/office/drawing/2014/chart" uri="{C3380CC4-5D6E-409C-BE32-E72D297353CC}">
                <c16:uniqueId val="{00000003-95D5-4D8F-8176-2449966DC978}"/>
              </c:ext>
            </c:extLst>
          </c:dPt>
          <c:dLbls>
            <c:dLbl>
              <c:idx val="0"/>
              <c:layout>
                <c:manualLayout>
                  <c:x val="-5.624483043837885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D5-4D8F-8176-2449966DC9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'41B'!$B$72:$C$72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'41B'!$B$73:$C$73</c:f>
              <c:numCache>
                <c:formatCode>General</c:formatCode>
                <c:ptCount val="2"/>
                <c:pt idx="0">
                  <c:v>25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D5-4D8F-8176-2449966DC9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3268416"/>
        <c:axId val="2043269248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00FFFF"/>
              </a:solidFill>
              <a:round/>
            </a:ln>
            <a:effectLst/>
          </c:spPr>
          <c:marker>
            <c:symbol val="none"/>
          </c:marker>
          <c:cat>
            <c:strRef>
              <c:f>'41B'!$B$72:$C$72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'41B'!$B$74:$C$74</c:f>
              <c:numCache>
                <c:formatCode>General</c:formatCode>
                <c:ptCount val="2"/>
                <c:pt idx="0">
                  <c:v>28</c:v>
                </c:pt>
                <c:pt idx="1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5D5-4D8F-8176-2449966DC9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3270496"/>
        <c:axId val="2043262176"/>
      </c:lineChart>
      <c:catAx>
        <c:axId val="204326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MX"/>
          </a:p>
        </c:txPr>
        <c:crossAx val="2043269248"/>
        <c:crosses val="autoZero"/>
        <c:auto val="1"/>
        <c:lblAlgn val="ctr"/>
        <c:lblOffset val="100"/>
        <c:noMultiLvlLbl val="0"/>
      </c:catAx>
      <c:valAx>
        <c:axId val="2043269248"/>
        <c:scaling>
          <c:orientation val="minMax"/>
          <c:max val="3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2043268416"/>
        <c:crosses val="autoZero"/>
        <c:crossBetween val="between"/>
      </c:valAx>
      <c:valAx>
        <c:axId val="2043262176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2043270496"/>
        <c:crosses val="max"/>
        <c:crossBetween val="between"/>
      </c:valAx>
      <c:catAx>
        <c:axId val="2043270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32621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1100" b="0" i="0" baseline="0" dirty="0">
                <a:effectLst/>
                <a:latin typeface="Montserrat" panose="00000500000000000000" pitchFamily="2" charset="0"/>
              </a:rPr>
              <a:t>ETAPA IV</a:t>
            </a:r>
            <a:endParaRPr lang="es-MX" sz="1100" dirty="0">
              <a:effectLst/>
              <a:latin typeface="Montserrat" panose="00000500000000000000" pitchFamily="2" charset="0"/>
            </a:endParaRPr>
          </a:p>
          <a:p>
            <a:pPr>
              <a:defRPr sz="1100">
                <a:latin typeface="Montserrat" panose="00000500000000000000" pitchFamily="2" charset="0"/>
              </a:defRPr>
            </a:pPr>
            <a:r>
              <a:rPr lang="es-MX" sz="1100" b="0" i="0" baseline="0" dirty="0">
                <a:effectLst/>
                <a:latin typeface="Montserrat" panose="00000500000000000000" pitchFamily="2" charset="0"/>
              </a:rPr>
              <a:t>ENTREVISTA</a:t>
            </a:r>
            <a:endParaRPr lang="es-MX" sz="1100" dirty="0">
              <a:effectLst/>
              <a:latin typeface="Montserrat" panose="00000500000000000000" pitchFamily="2" charset="0"/>
            </a:endParaRPr>
          </a:p>
          <a:p>
            <a:pPr>
              <a:defRPr sz="1100">
                <a:latin typeface="Montserrat" panose="00000500000000000000" pitchFamily="2" charset="0"/>
              </a:defRPr>
            </a:pPr>
            <a:r>
              <a:rPr lang="es-MX" sz="1100" b="0" i="0" baseline="0" dirty="0">
                <a:effectLst/>
                <a:latin typeface="Montserrat" panose="00000500000000000000" pitchFamily="2" charset="0"/>
              </a:rPr>
              <a:t>30/05/2023</a:t>
            </a:r>
            <a:endParaRPr lang="es-MX" sz="1100" dirty="0">
              <a:effectLst/>
              <a:latin typeface="Montserrat" panose="00000500000000000000" pitchFamily="2" charset="0"/>
            </a:endParaRPr>
          </a:p>
        </c:rich>
      </c:tx>
      <c:layout>
        <c:manualLayout>
          <c:xMode val="edge"/>
          <c:yMode val="edge"/>
          <c:x val="0.40991194895083449"/>
          <c:y val="2.19478643172658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'41B'!$L$72</c:f>
              <c:strCache>
                <c:ptCount val="1"/>
                <c:pt idx="0">
                  <c:v>APROBADOS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0" h="381000"/>
              <a:bevelB w="381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0" h="381000"/>
                <a:bevelB w="381000" h="381000"/>
              </a:sp3d>
            </c:spPr>
            <c:extLst>
              <c:ext xmlns:c16="http://schemas.microsoft.com/office/drawing/2014/chart" uri="{C3380CC4-5D6E-409C-BE32-E72D297353CC}">
                <c16:uniqueId val="{00000001-DAF6-4587-9F58-E341D0E80118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0" h="381000"/>
                <a:bevelB w="381000" h="381000"/>
              </a:sp3d>
            </c:spPr>
            <c:extLst>
              <c:ext xmlns:c16="http://schemas.microsoft.com/office/drawing/2014/chart" uri="{C3380CC4-5D6E-409C-BE32-E72D297353CC}">
                <c16:uniqueId val="{00000003-DAF6-4587-9F58-E341D0E8011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'41B'!$M$71:$N$71</c:f>
              <c:strCache>
                <c:ptCount val="2"/>
                <c:pt idx="0">
                  <c:v>NO APROBADOS</c:v>
                </c:pt>
                <c:pt idx="1">
                  <c:v>APROBADOS</c:v>
                </c:pt>
              </c:strCache>
            </c:strRef>
          </c:cat>
          <c:val>
            <c:numRef>
              <c:f>'41B'!$M$72:$N$72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F6-4587-9F58-E341D0E801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0969576"/>
        <c:axId val="530964000"/>
      </c:barChart>
      <c:lineChart>
        <c:grouping val="standard"/>
        <c:varyColors val="0"/>
        <c:ser>
          <c:idx val="1"/>
          <c:order val="1"/>
          <c:tx>
            <c:strRef>
              <c:f>'41B'!$L$73</c:f>
              <c:strCache>
                <c:ptCount val="1"/>
                <c:pt idx="0">
                  <c:v>UNIVERSO</c:v>
                </c:pt>
              </c:strCache>
            </c:strRef>
          </c:tx>
          <c:spPr>
            <a:ln w="28575" cap="rnd">
              <a:solidFill>
                <a:srgbClr val="00FFFF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F6-4587-9F58-E341D0E801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'41B'!$M$71:$N$71</c:f>
              <c:strCache>
                <c:ptCount val="2"/>
                <c:pt idx="0">
                  <c:v>NO APROBADOS</c:v>
                </c:pt>
                <c:pt idx="1">
                  <c:v>APROBADOS</c:v>
                </c:pt>
              </c:strCache>
            </c:strRef>
          </c:cat>
          <c:val>
            <c:numRef>
              <c:f>'41B'!$M$73:$N$73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AF6-4587-9F58-E341D0E801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0973840"/>
        <c:axId val="530965640"/>
      </c:lineChart>
      <c:catAx>
        <c:axId val="530969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MX"/>
          </a:p>
        </c:txPr>
        <c:crossAx val="530964000"/>
        <c:crosses val="autoZero"/>
        <c:auto val="1"/>
        <c:lblAlgn val="ctr"/>
        <c:lblOffset val="100"/>
        <c:noMultiLvlLbl val="0"/>
      </c:catAx>
      <c:valAx>
        <c:axId val="530964000"/>
        <c:scaling>
          <c:orientation val="minMax"/>
          <c:max val="3"/>
        </c:scaling>
        <c:delete val="1"/>
        <c:axPos val="l"/>
        <c:numFmt formatCode="General" sourceLinked="1"/>
        <c:majorTickMark val="none"/>
        <c:minorTickMark val="none"/>
        <c:tickLblPos val="nextTo"/>
        <c:crossAx val="530969576"/>
        <c:crosses val="autoZero"/>
        <c:crossBetween val="between"/>
        <c:majorUnit val="1"/>
      </c:valAx>
      <c:valAx>
        <c:axId val="530965640"/>
        <c:scaling>
          <c:orientation val="minMax"/>
          <c:max val="3"/>
        </c:scaling>
        <c:delete val="1"/>
        <c:axPos val="r"/>
        <c:numFmt formatCode="General" sourceLinked="1"/>
        <c:majorTickMark val="out"/>
        <c:minorTickMark val="none"/>
        <c:tickLblPos val="nextTo"/>
        <c:crossAx val="530973840"/>
        <c:crosses val="max"/>
        <c:crossBetween val="between"/>
        <c:majorUnit val="1"/>
      </c:valAx>
      <c:catAx>
        <c:axId val="530973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309656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r>
              <a:rPr lang="es-MX" sz="11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ETAPA II Y III</a:t>
            </a:r>
            <a:endParaRPr lang="es-MX" sz="11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11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EXAMEN DE CONOCIMIENTOS Y REVISIÓN DOCUMENTAL</a:t>
            </a:r>
            <a:endParaRPr lang="es-MX" sz="11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11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04/05/2023</a:t>
            </a:r>
            <a:endParaRPr lang="es-MX" sz="1100" b="0" dirty="0">
              <a:solidFill>
                <a:sysClr val="windowText" lastClr="000000"/>
              </a:solidFill>
              <a:latin typeface="+mj-lt"/>
            </a:endParaRPr>
          </a:p>
        </c:rich>
      </c:tx>
      <c:layout>
        <c:manualLayout>
          <c:xMode val="edge"/>
          <c:yMode val="edge"/>
          <c:x val="0.12647050754995748"/>
          <c:y val="4.278092925668297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9.7214442804834905E-2"/>
          <c:y val="0.29372043463839687"/>
          <c:w val="0.79318493842115889"/>
          <c:h val="0.5759606473737630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/>
              <a:bevelB w="1143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/>
                <a:bevelB w="114300"/>
              </a:sp3d>
            </c:spPr>
            <c:extLst>
              <c:ext xmlns:c16="http://schemas.microsoft.com/office/drawing/2014/chart" uri="{C3380CC4-5D6E-409C-BE32-E72D297353CC}">
                <c16:uniqueId val="{00000001-376A-4D1A-83EE-0AFE1E943481}"/>
              </c:ext>
            </c:extLst>
          </c:dPt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/>
                <a:bevelB w="114300"/>
              </a:sp3d>
            </c:spPr>
            <c:extLst>
              <c:ext xmlns:c16="http://schemas.microsoft.com/office/drawing/2014/chart" uri="{C3380CC4-5D6E-409C-BE32-E72D297353CC}">
                <c16:uniqueId val="{00000003-376A-4D1A-83EE-0AFE1E9434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'41B'!$I$72:$J$72</c:f>
              <c:strCache>
                <c:ptCount val="2"/>
                <c:pt idx="0">
                  <c:v>NO APROBADOS</c:v>
                </c:pt>
                <c:pt idx="1">
                  <c:v>APROBADOS</c:v>
                </c:pt>
              </c:strCache>
            </c:strRef>
          </c:cat>
          <c:val>
            <c:numRef>
              <c:f>'41B'!$I$73:$J$73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76A-4D1A-83EE-0AFE1E9434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197712"/>
        <c:axId val="2044201872"/>
      </c:barChart>
      <c:lineChart>
        <c:grouping val="standard"/>
        <c:varyColors val="0"/>
        <c:ser>
          <c:idx val="2"/>
          <c:order val="1"/>
          <c:spPr>
            <a:ln w="28575" cap="rnd">
              <a:solidFill>
                <a:srgbClr val="00FFFF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76A-4D1A-83EE-0AFE1E943481}"/>
                </c:ext>
              </c:extLst>
            </c:dLbl>
            <c:dLbl>
              <c:idx val="1"/>
              <c:layout>
                <c:manualLayout>
                  <c:x val="-4.778971621751546E-3"/>
                  <c:y val="-4.0677951624911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76A-4D1A-83EE-0AFE1E9434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'41B'!$I$72:$J$72</c:f>
              <c:strCache>
                <c:ptCount val="2"/>
                <c:pt idx="0">
                  <c:v>NO APROBADOS</c:v>
                </c:pt>
                <c:pt idx="1">
                  <c:v>APROBADOS</c:v>
                </c:pt>
              </c:strCache>
            </c:strRef>
          </c:cat>
          <c:val>
            <c:numRef>
              <c:f>'41B'!$I$74:$J$74</c:f>
              <c:numCache>
                <c:formatCode>General</c:formatCode>
                <c:ptCount val="2"/>
                <c:pt idx="0">
                  <c:v>3</c:v>
                </c:pt>
                <c:pt idx="1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76A-4D1A-83EE-0AFE1E9434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4204368"/>
        <c:axId val="2044203952"/>
      </c:lineChart>
      <c:catAx>
        <c:axId val="204419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MX"/>
          </a:p>
        </c:txPr>
        <c:crossAx val="2044201872"/>
        <c:crosses val="autoZero"/>
        <c:auto val="1"/>
        <c:lblAlgn val="ctr"/>
        <c:lblOffset val="100"/>
        <c:noMultiLvlLbl val="0"/>
      </c:catAx>
      <c:valAx>
        <c:axId val="2044201872"/>
        <c:scaling>
          <c:orientation val="minMax"/>
          <c:max val="5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2044197712"/>
        <c:crosses val="autoZero"/>
        <c:crossBetween val="between"/>
        <c:majorUnit val="2"/>
      </c:valAx>
      <c:valAx>
        <c:axId val="2044203952"/>
        <c:scaling>
          <c:orientation val="minMax"/>
          <c:max val="5"/>
          <c:min val="0"/>
        </c:scaling>
        <c:delete val="1"/>
        <c:axPos val="r"/>
        <c:numFmt formatCode="General" sourceLinked="1"/>
        <c:majorTickMark val="none"/>
        <c:minorTickMark val="none"/>
        <c:tickLblPos val="nextTo"/>
        <c:crossAx val="2044204368"/>
        <c:crosses val="max"/>
        <c:crossBetween val="between"/>
        <c:majorUnit val="2"/>
      </c:valAx>
      <c:catAx>
        <c:axId val="2044204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4203952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r>
              <a:rPr lang="es-MX" sz="11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ETAPA 1</a:t>
            </a:r>
            <a:endParaRPr lang="es-MX" sz="11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11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FILTRO CURRICULAR</a:t>
            </a:r>
            <a:endParaRPr lang="es-MX" sz="11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11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05/04/2023</a:t>
            </a:r>
            <a:endParaRPr lang="es-MX" sz="1100">
              <a:solidFill>
                <a:sysClr val="windowText" lastClr="000000"/>
              </a:solidFill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/>
              <a:bevelB w="1143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/>
                <a:bevelB w="114300"/>
              </a:sp3d>
            </c:spPr>
            <c:extLst>
              <c:ext xmlns:c16="http://schemas.microsoft.com/office/drawing/2014/chart" uri="{C3380CC4-5D6E-409C-BE32-E72D297353CC}">
                <c16:uniqueId val="{00000001-5980-408B-8946-3BADB7907337}"/>
              </c:ext>
            </c:extLst>
          </c:dPt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/>
                <a:bevelB w="114300"/>
              </a:sp3d>
            </c:spPr>
            <c:extLst>
              <c:ext xmlns:c16="http://schemas.microsoft.com/office/drawing/2014/chart" uri="{C3380CC4-5D6E-409C-BE32-E72D297353CC}">
                <c16:uniqueId val="{00000003-5980-408B-8946-3BADB7907337}"/>
              </c:ext>
            </c:extLst>
          </c:dPt>
          <c:dLbls>
            <c:dLbl>
              <c:idx val="0"/>
              <c:layout>
                <c:manualLayout>
                  <c:x val="-0.14557485525227465"/>
                  <c:y val="0.170095948458810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980-408B-8946-3BADB79073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'42'!$B$72:$C$72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'42'!$B$73:$C$73</c:f>
              <c:numCache>
                <c:formatCode>General</c:formatCode>
                <c:ptCount val="2"/>
                <c:pt idx="0">
                  <c:v>30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80-408B-8946-3BADB79073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3268416"/>
        <c:axId val="2043269248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00FFFF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980-408B-8946-3BADB790733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5980-408B-8946-3BADB79073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'42'!$B$72:$C$72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'42'!$B$74:$C$74</c:f>
              <c:numCache>
                <c:formatCode>General</c:formatCode>
                <c:ptCount val="2"/>
                <c:pt idx="0">
                  <c:v>31</c:v>
                </c:pt>
                <c:pt idx="1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980-408B-8946-3BADB79073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3270496"/>
        <c:axId val="2043262176"/>
      </c:lineChart>
      <c:catAx>
        <c:axId val="204326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MX"/>
          </a:p>
        </c:txPr>
        <c:crossAx val="2043269248"/>
        <c:crosses val="autoZero"/>
        <c:auto val="1"/>
        <c:lblAlgn val="ctr"/>
        <c:lblOffset val="100"/>
        <c:noMultiLvlLbl val="0"/>
      </c:catAx>
      <c:valAx>
        <c:axId val="2043269248"/>
        <c:scaling>
          <c:orientation val="minMax"/>
          <c:max val="4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2043268416"/>
        <c:crosses val="autoZero"/>
        <c:crossBetween val="between"/>
      </c:valAx>
      <c:valAx>
        <c:axId val="2043262176"/>
        <c:scaling>
          <c:orientation val="minMax"/>
          <c:max val="40"/>
        </c:scaling>
        <c:delete val="1"/>
        <c:axPos val="r"/>
        <c:numFmt formatCode="General" sourceLinked="1"/>
        <c:majorTickMark val="none"/>
        <c:minorTickMark val="none"/>
        <c:tickLblPos val="nextTo"/>
        <c:crossAx val="2043270496"/>
        <c:crosses val="max"/>
        <c:crossBetween val="between"/>
        <c:majorUnit val="5"/>
      </c:valAx>
      <c:catAx>
        <c:axId val="2043270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32621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r>
              <a:rPr lang="es-MX" sz="11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ETAPA II Y III</a:t>
            </a:r>
            <a:endParaRPr lang="es-MX" sz="11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11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EXAMEN DE CONOCIMIENTOS Y REVISIÓN  DOCUMENTAL</a:t>
            </a:r>
            <a:endParaRPr lang="es-MX" sz="11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11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04/05/2023</a:t>
            </a:r>
            <a:endParaRPr lang="es-MX" sz="1100" b="0" dirty="0">
              <a:solidFill>
                <a:sysClr val="windowText" lastClr="000000"/>
              </a:solidFill>
              <a:latin typeface="+mj-lt"/>
            </a:endParaRPr>
          </a:p>
        </c:rich>
      </c:tx>
      <c:layout>
        <c:manualLayout>
          <c:xMode val="edge"/>
          <c:yMode val="edge"/>
          <c:x val="0.21686719251946832"/>
          <c:y val="2.62726304947428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9.7214442804834905E-2"/>
          <c:y val="0.29372043463839687"/>
          <c:w val="0.79318493842115889"/>
          <c:h val="0.5759606473737630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/>
              <a:bevelB w="1143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/>
                <a:bevelB w="114300"/>
              </a:sp3d>
            </c:spPr>
            <c:extLst>
              <c:ext xmlns:c16="http://schemas.microsoft.com/office/drawing/2014/chart" uri="{C3380CC4-5D6E-409C-BE32-E72D297353CC}">
                <c16:uniqueId val="{00000001-BBED-42A6-BDF6-757C591DE907}"/>
              </c:ext>
            </c:extLst>
          </c:dPt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/>
                <a:bevelB w="114300"/>
              </a:sp3d>
            </c:spPr>
            <c:extLst>
              <c:ext xmlns:c16="http://schemas.microsoft.com/office/drawing/2014/chart" uri="{C3380CC4-5D6E-409C-BE32-E72D297353CC}">
                <c16:uniqueId val="{00000003-BBED-42A6-BDF6-757C591DE907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ED-42A6-BDF6-757C591DE9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'42'!$I$72:$J$72</c:f>
              <c:strCache>
                <c:ptCount val="2"/>
                <c:pt idx="0">
                  <c:v>NO APROBADOS</c:v>
                </c:pt>
                <c:pt idx="1">
                  <c:v>APROBADOS</c:v>
                </c:pt>
              </c:strCache>
            </c:strRef>
          </c:cat>
          <c:val>
            <c:numRef>
              <c:f>'42'!$I$73:$J$73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ED-42A6-BDF6-757C591DE9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197712"/>
        <c:axId val="2044201872"/>
      </c:barChart>
      <c:lineChart>
        <c:grouping val="standard"/>
        <c:varyColors val="0"/>
        <c:ser>
          <c:idx val="2"/>
          <c:order val="1"/>
          <c:spPr>
            <a:ln w="28575" cap="rnd">
              <a:solidFill>
                <a:srgbClr val="00FFFF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BED-42A6-BDF6-757C591DE907}"/>
                </c:ext>
              </c:extLst>
            </c:dLbl>
            <c:dLbl>
              <c:idx val="1"/>
              <c:layout>
                <c:manualLayout>
                  <c:x val="-4.778971621751546E-3"/>
                  <c:y val="-4.06779516249115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BED-42A6-BDF6-757C591DE9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'42'!$I$72:$J$72</c:f>
              <c:strCache>
                <c:ptCount val="2"/>
                <c:pt idx="0">
                  <c:v>NO APROBADOS</c:v>
                </c:pt>
                <c:pt idx="1">
                  <c:v>APROBADOS</c:v>
                </c:pt>
              </c:strCache>
            </c:strRef>
          </c:cat>
          <c:val>
            <c:numRef>
              <c:f>'42'!$I$74:$J$74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BED-42A6-BDF6-757C591DE9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4204368"/>
        <c:axId val="2044203952"/>
      </c:lineChart>
      <c:catAx>
        <c:axId val="204419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MX"/>
          </a:p>
        </c:txPr>
        <c:crossAx val="2044201872"/>
        <c:crosses val="autoZero"/>
        <c:auto val="1"/>
        <c:lblAlgn val="ctr"/>
        <c:lblOffset val="100"/>
        <c:noMultiLvlLbl val="0"/>
      </c:catAx>
      <c:valAx>
        <c:axId val="2044201872"/>
        <c:scaling>
          <c:orientation val="minMax"/>
          <c:max val="5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2044197712"/>
        <c:crosses val="autoZero"/>
        <c:crossBetween val="between"/>
        <c:majorUnit val="2"/>
      </c:valAx>
      <c:valAx>
        <c:axId val="2044203952"/>
        <c:scaling>
          <c:orientation val="minMax"/>
          <c:max val="5"/>
          <c:min val="0"/>
        </c:scaling>
        <c:delete val="1"/>
        <c:axPos val="r"/>
        <c:numFmt formatCode="General" sourceLinked="1"/>
        <c:majorTickMark val="none"/>
        <c:minorTickMark val="none"/>
        <c:tickLblPos val="nextTo"/>
        <c:crossAx val="2044204368"/>
        <c:crosses val="max"/>
        <c:crossBetween val="between"/>
        <c:majorUnit val="2"/>
      </c:valAx>
      <c:catAx>
        <c:axId val="2044204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4203952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1100" b="0" i="0" baseline="0">
                <a:effectLst/>
                <a:latin typeface="Montserrat" panose="00000500000000000000" pitchFamily="2" charset="0"/>
              </a:rPr>
              <a:t>ETAPA IV</a:t>
            </a:r>
            <a:endParaRPr lang="es-MX" sz="1100">
              <a:effectLst/>
              <a:latin typeface="Montserrat" panose="00000500000000000000" pitchFamily="2" charset="0"/>
            </a:endParaRPr>
          </a:p>
          <a:p>
            <a:pPr>
              <a:defRPr sz="1100">
                <a:latin typeface="Montserrat" panose="00000500000000000000" pitchFamily="2" charset="0"/>
              </a:defRPr>
            </a:pPr>
            <a:r>
              <a:rPr lang="es-MX" sz="1100" b="0" i="0" baseline="0">
                <a:effectLst/>
                <a:latin typeface="Montserrat" panose="00000500000000000000" pitchFamily="2" charset="0"/>
              </a:rPr>
              <a:t>ENTREVISTA</a:t>
            </a:r>
            <a:endParaRPr lang="es-MX" sz="1100">
              <a:effectLst/>
              <a:latin typeface="Montserrat" panose="00000500000000000000" pitchFamily="2" charset="0"/>
            </a:endParaRPr>
          </a:p>
          <a:p>
            <a:pPr>
              <a:defRPr sz="1100">
                <a:latin typeface="Montserrat" panose="00000500000000000000" pitchFamily="2" charset="0"/>
              </a:defRPr>
            </a:pPr>
            <a:r>
              <a:rPr lang="es-MX" sz="1100" b="0" i="0" baseline="0">
                <a:effectLst/>
                <a:latin typeface="Montserrat" panose="00000500000000000000" pitchFamily="2" charset="0"/>
              </a:rPr>
              <a:t>30/05/2023</a:t>
            </a:r>
            <a:endParaRPr lang="es-MX" sz="1100">
              <a:effectLst/>
              <a:latin typeface="Montserrat" panose="00000500000000000000" pitchFamily="2" charset="0"/>
            </a:endParaRPr>
          </a:p>
        </c:rich>
      </c:tx>
      <c:layout>
        <c:manualLayout>
          <c:xMode val="edge"/>
          <c:yMode val="edge"/>
          <c:x val="0.3969540750363814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'42'!$L$72</c:f>
              <c:strCache>
                <c:ptCount val="1"/>
                <c:pt idx="0">
                  <c:v>APROBADOS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0" h="381000"/>
              <a:bevelB w="381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0" h="381000"/>
                <a:bevelB w="381000" h="381000"/>
              </a:sp3d>
            </c:spPr>
            <c:extLst>
              <c:ext xmlns:c16="http://schemas.microsoft.com/office/drawing/2014/chart" uri="{C3380CC4-5D6E-409C-BE32-E72D297353CC}">
                <c16:uniqueId val="{00000001-251F-471E-81F3-E2EE896D630B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0" h="381000"/>
                <a:bevelB w="381000" h="381000"/>
              </a:sp3d>
            </c:spPr>
            <c:extLst>
              <c:ext xmlns:c16="http://schemas.microsoft.com/office/drawing/2014/chart" uri="{C3380CC4-5D6E-409C-BE32-E72D297353CC}">
                <c16:uniqueId val="{00000003-251F-471E-81F3-E2EE896D630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'42'!$M$71:$N$71</c:f>
              <c:strCache>
                <c:ptCount val="2"/>
                <c:pt idx="0">
                  <c:v>NO APROBADOS</c:v>
                </c:pt>
                <c:pt idx="1">
                  <c:v>APROBADOS</c:v>
                </c:pt>
              </c:strCache>
            </c:strRef>
          </c:cat>
          <c:val>
            <c:numRef>
              <c:f>'42'!$M$72:$N$72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51F-471E-81F3-E2EE896D63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0969576"/>
        <c:axId val="530964000"/>
      </c:barChart>
      <c:lineChart>
        <c:grouping val="standard"/>
        <c:varyColors val="0"/>
        <c:ser>
          <c:idx val="1"/>
          <c:order val="1"/>
          <c:tx>
            <c:strRef>
              <c:f>'42'!$L$73</c:f>
              <c:strCache>
                <c:ptCount val="1"/>
                <c:pt idx="0">
                  <c:v>UNIVERSO</c:v>
                </c:pt>
              </c:strCache>
            </c:strRef>
          </c:tx>
          <c:spPr>
            <a:ln w="28575" cap="rnd">
              <a:solidFill>
                <a:srgbClr val="00FFFF"/>
              </a:solidFill>
              <a:round/>
            </a:ln>
            <a:effectLst/>
          </c:spPr>
          <c:marker>
            <c:symbol val="none"/>
          </c:marker>
          <c:cat>
            <c:strRef>
              <c:f>'42'!$M$71:$N$71</c:f>
              <c:strCache>
                <c:ptCount val="2"/>
                <c:pt idx="0">
                  <c:v>NO APROBADOS</c:v>
                </c:pt>
                <c:pt idx="1">
                  <c:v>APROBADOS</c:v>
                </c:pt>
              </c:strCache>
            </c:strRef>
          </c:cat>
          <c:val>
            <c:numRef>
              <c:f>'42'!$M$73:$N$73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51F-471E-81F3-E2EE896D63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0973840"/>
        <c:axId val="530965640"/>
      </c:lineChart>
      <c:catAx>
        <c:axId val="530969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es-MX"/>
          </a:p>
        </c:txPr>
        <c:crossAx val="530964000"/>
        <c:crosses val="autoZero"/>
        <c:auto val="1"/>
        <c:lblAlgn val="ctr"/>
        <c:lblOffset val="100"/>
        <c:noMultiLvlLbl val="0"/>
      </c:catAx>
      <c:valAx>
        <c:axId val="530964000"/>
        <c:scaling>
          <c:orientation val="minMax"/>
          <c:max val="3"/>
        </c:scaling>
        <c:delete val="1"/>
        <c:axPos val="l"/>
        <c:numFmt formatCode="General" sourceLinked="1"/>
        <c:majorTickMark val="none"/>
        <c:minorTickMark val="none"/>
        <c:tickLblPos val="nextTo"/>
        <c:crossAx val="530969576"/>
        <c:crosses val="autoZero"/>
        <c:crossBetween val="between"/>
        <c:majorUnit val="1"/>
      </c:valAx>
      <c:valAx>
        <c:axId val="530965640"/>
        <c:scaling>
          <c:orientation val="minMax"/>
          <c:max val="3"/>
        </c:scaling>
        <c:delete val="1"/>
        <c:axPos val="r"/>
        <c:numFmt formatCode="General" sourceLinked="1"/>
        <c:majorTickMark val="out"/>
        <c:minorTickMark val="none"/>
        <c:tickLblPos val="nextTo"/>
        <c:crossAx val="530973840"/>
        <c:crosses val="max"/>
        <c:crossBetween val="between"/>
        <c:majorUnit val="1"/>
      </c:valAx>
      <c:catAx>
        <c:axId val="530973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309656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1100" b="0" i="0" baseline="0" dirty="0">
                <a:effectLst/>
                <a:latin typeface="Montserrat" panose="00000500000000000000" pitchFamily="2" charset="0"/>
              </a:rPr>
              <a:t>ETAPA 1</a:t>
            </a:r>
            <a:endParaRPr lang="es-MX" sz="1100" b="0" dirty="0">
              <a:effectLst/>
              <a:latin typeface="Montserrat" panose="00000500000000000000" pitchFamily="2" charset="0"/>
            </a:endParaRPr>
          </a:p>
          <a:p>
            <a:pPr>
              <a:defRPr sz="1100">
                <a:latin typeface="Montserrat" panose="00000500000000000000" pitchFamily="2" charset="0"/>
              </a:defRPr>
            </a:pPr>
            <a:r>
              <a:rPr lang="es-MX" sz="1100" b="0" i="0" baseline="0" dirty="0">
                <a:effectLst/>
                <a:latin typeface="Montserrat" panose="00000500000000000000" pitchFamily="2" charset="0"/>
              </a:rPr>
              <a:t>FILTRO CURRICULAR</a:t>
            </a:r>
            <a:endParaRPr lang="es-MX" sz="1100" b="0" dirty="0">
              <a:effectLst/>
              <a:latin typeface="Montserrat" panose="00000500000000000000" pitchFamily="2" charset="0"/>
            </a:endParaRPr>
          </a:p>
          <a:p>
            <a:pPr>
              <a:defRPr sz="1100">
                <a:latin typeface="Montserrat" panose="00000500000000000000" pitchFamily="2" charset="0"/>
              </a:defRPr>
            </a:pPr>
            <a:r>
              <a:rPr lang="es-MX" sz="1100" b="0" i="0" baseline="0" dirty="0">
                <a:effectLst/>
                <a:latin typeface="Montserrat" panose="00000500000000000000" pitchFamily="2" charset="0"/>
              </a:rPr>
              <a:t>26/03/2023</a:t>
            </a:r>
            <a:endParaRPr lang="es-MX" sz="1100" b="0" dirty="0">
              <a:effectLst/>
              <a:latin typeface="Montserrat" panose="00000500000000000000" pitchFamily="2" charset="0"/>
            </a:endParaRPr>
          </a:p>
          <a:p>
            <a:pPr>
              <a:defRPr sz="1100">
                <a:latin typeface="Montserrat" panose="00000500000000000000" pitchFamily="2" charset="0"/>
              </a:defRPr>
            </a:pPr>
            <a:endParaRPr lang="en-US" sz="1100" b="0" dirty="0">
              <a:latin typeface="Montserrat" panose="00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/>
              <a:bevelB w="254000" h="381000"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E612-4314-A939-5B151B34DB66}"/>
              </c:ext>
            </c:extLst>
          </c:dPt>
          <c:dLbls>
            <c:dLbl>
              <c:idx val="0"/>
              <c:layout>
                <c:manualLayout>
                  <c:x val="-0.11944444444444446"/>
                  <c:y val="9.2592592592592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12-4314-A939-5B151B34DB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'42 (2)'!$B$49:$C$49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'42 (2)'!$B$50:$C$50</c:f>
              <c:numCache>
                <c:formatCode>General</c:formatCode>
                <c:ptCount val="2"/>
                <c:pt idx="0">
                  <c:v>26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12-4314-A939-5B151B34DB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5649520"/>
        <c:axId val="485648536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00FFFF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12-4314-A939-5B151B34DB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'42 (2)'!$B$49:$C$49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'42 (2)'!$B$51:$C$51</c:f>
              <c:numCache>
                <c:formatCode>General</c:formatCode>
                <c:ptCount val="2"/>
                <c:pt idx="0">
                  <c:v>28</c:v>
                </c:pt>
                <c:pt idx="1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612-4314-A939-5B151B34DB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5651160"/>
        <c:axId val="485650832"/>
      </c:lineChart>
      <c:catAx>
        <c:axId val="48564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MX"/>
          </a:p>
        </c:txPr>
        <c:crossAx val="485648536"/>
        <c:crosses val="autoZero"/>
        <c:auto val="1"/>
        <c:lblAlgn val="ctr"/>
        <c:lblOffset val="100"/>
        <c:noMultiLvlLbl val="0"/>
      </c:catAx>
      <c:valAx>
        <c:axId val="485648536"/>
        <c:scaling>
          <c:orientation val="minMax"/>
          <c:max val="60"/>
        </c:scaling>
        <c:delete val="1"/>
        <c:axPos val="l"/>
        <c:numFmt formatCode="General" sourceLinked="1"/>
        <c:majorTickMark val="none"/>
        <c:minorTickMark val="none"/>
        <c:tickLblPos val="nextTo"/>
        <c:crossAx val="485649520"/>
        <c:crosses val="autoZero"/>
        <c:crossBetween val="between"/>
      </c:valAx>
      <c:valAx>
        <c:axId val="485650832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485651160"/>
        <c:crosses val="max"/>
        <c:crossBetween val="between"/>
      </c:valAx>
      <c:catAx>
        <c:axId val="4856511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856508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1100"/>
              <a:t>ETAPA II Y III</a:t>
            </a:r>
          </a:p>
          <a:p>
            <a:pPr>
              <a:defRPr sz="1100"/>
            </a:pPr>
            <a:r>
              <a:rPr lang="es-MX" sz="1100"/>
              <a:t>EXAMEN DE CONOCIMIENTOS,HABILIDADES Y REVISIÓN DOCUMENTAL</a:t>
            </a:r>
          </a:p>
          <a:p>
            <a:pPr>
              <a:defRPr sz="1100"/>
            </a:pPr>
            <a:r>
              <a:rPr lang="es-MX" sz="1100"/>
              <a:t>18/05/2023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EEBB-463F-A126-8124A93EA0F6}"/>
              </c:ext>
            </c:extLst>
          </c:dPt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EEBB-463F-A126-8124A93EA0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'42 (2)'!$I$49:$J$49</c:f>
              <c:strCache>
                <c:ptCount val="2"/>
                <c:pt idx="0">
                  <c:v>NO APROBADOS</c:v>
                </c:pt>
                <c:pt idx="1">
                  <c:v>APROBADOS</c:v>
                </c:pt>
              </c:strCache>
            </c:strRef>
          </c:cat>
          <c:val>
            <c:numRef>
              <c:f>'42 (2)'!$I$50:$J$50</c:f>
              <c:numCache>
                <c:formatCode>General</c:formatCode>
                <c:ptCount val="2"/>
                <c:pt idx="0">
                  <c:v>0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BB-463F-A126-8124A93EA0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7206920"/>
        <c:axId val="477211512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00FFFF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8.3718058981873622E-2"/>
                  <c:y val="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BB-463F-A126-8124A93EA0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'42 (2)'!$I$49:$J$49</c:f>
              <c:strCache>
                <c:ptCount val="2"/>
                <c:pt idx="0">
                  <c:v>NO APROBADOS</c:v>
                </c:pt>
                <c:pt idx="1">
                  <c:v>APROBADOS</c:v>
                </c:pt>
              </c:strCache>
            </c:strRef>
          </c:cat>
          <c:val>
            <c:numRef>
              <c:f>'42 (2)'!$I$51:$J$51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EBB-463F-A126-8124A93EA0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7206920"/>
        <c:axId val="477211512"/>
      </c:lineChart>
      <c:catAx>
        <c:axId val="477206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MX"/>
          </a:p>
        </c:txPr>
        <c:crossAx val="477211512"/>
        <c:crosses val="autoZero"/>
        <c:auto val="1"/>
        <c:lblAlgn val="ctr"/>
        <c:lblOffset val="100"/>
        <c:noMultiLvlLbl val="0"/>
      </c:catAx>
      <c:valAx>
        <c:axId val="4772115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7720692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Montserrat" panose="00000500000000000000" pitchFamily="2" charset="0"/>
        </a:defRPr>
      </a:pPr>
      <a:endParaRPr lang="es-MX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1100" b="0" i="0" baseline="0">
                <a:effectLst/>
                <a:latin typeface="Montserrat" panose="00000500000000000000" pitchFamily="2" charset="0"/>
              </a:rPr>
              <a:t>ETAPA IV</a:t>
            </a:r>
            <a:endParaRPr lang="es-MX" sz="1100">
              <a:effectLst/>
              <a:latin typeface="Montserrat" panose="00000500000000000000" pitchFamily="2" charset="0"/>
            </a:endParaRPr>
          </a:p>
          <a:p>
            <a:pPr>
              <a:defRPr sz="1100">
                <a:latin typeface="Montserrat" panose="00000500000000000000" pitchFamily="2" charset="0"/>
              </a:defRPr>
            </a:pPr>
            <a:r>
              <a:rPr lang="es-MX" sz="1100" b="0" i="0" baseline="0">
                <a:effectLst/>
                <a:latin typeface="Montserrat" panose="00000500000000000000" pitchFamily="2" charset="0"/>
              </a:rPr>
              <a:t>ENTREVISTA</a:t>
            </a:r>
            <a:endParaRPr lang="es-MX" sz="1100">
              <a:effectLst/>
              <a:latin typeface="Montserrat" panose="00000500000000000000" pitchFamily="2" charset="0"/>
            </a:endParaRPr>
          </a:p>
          <a:p>
            <a:pPr>
              <a:defRPr sz="1100">
                <a:latin typeface="Montserrat" panose="00000500000000000000" pitchFamily="2" charset="0"/>
              </a:defRPr>
            </a:pPr>
            <a:r>
              <a:rPr lang="es-MX" sz="1100" b="0" i="0" baseline="0">
                <a:effectLst/>
                <a:latin typeface="Montserrat" panose="00000500000000000000" pitchFamily="2" charset="0"/>
              </a:rPr>
              <a:t>30/05/2023</a:t>
            </a:r>
            <a:endParaRPr lang="es-MX" sz="1100">
              <a:effectLst/>
              <a:latin typeface="Montserrat" panose="00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DDE5-45E5-BD07-49E063514A6F}"/>
              </c:ext>
            </c:extLst>
          </c:dPt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DDE5-45E5-BD07-49E063514A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'42 (2)'!$Q$48:$R$48</c:f>
              <c:strCache>
                <c:ptCount val="2"/>
                <c:pt idx="0">
                  <c:v>NO APROBADOS</c:v>
                </c:pt>
                <c:pt idx="1">
                  <c:v>APROBADOS</c:v>
                </c:pt>
              </c:strCache>
            </c:strRef>
          </c:cat>
          <c:val>
            <c:numRef>
              <c:f>'42 (2)'!$Q$49:$R$49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E5-45E5-BD07-49E063514A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1900704"/>
        <c:axId val="491901360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00FFFF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DE5-45E5-BD07-49E063514A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'42 (2)'!$Q$48:$R$48</c:f>
              <c:strCache>
                <c:ptCount val="2"/>
                <c:pt idx="0">
                  <c:v>NO APROBADOS</c:v>
                </c:pt>
                <c:pt idx="1">
                  <c:v>APROBADOS</c:v>
                </c:pt>
              </c:strCache>
            </c:strRef>
          </c:cat>
          <c:val>
            <c:numRef>
              <c:f>'42 (2)'!$Q$50:$R$50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DE5-45E5-BD07-49E063514A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1903656"/>
        <c:axId val="491905624"/>
      </c:lineChart>
      <c:catAx>
        <c:axId val="49190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MX"/>
          </a:p>
        </c:txPr>
        <c:crossAx val="491901360"/>
        <c:crosses val="autoZero"/>
        <c:auto val="1"/>
        <c:lblAlgn val="ctr"/>
        <c:lblOffset val="100"/>
        <c:noMultiLvlLbl val="0"/>
      </c:catAx>
      <c:valAx>
        <c:axId val="491901360"/>
        <c:scaling>
          <c:orientation val="minMax"/>
          <c:max val="3"/>
        </c:scaling>
        <c:delete val="1"/>
        <c:axPos val="l"/>
        <c:numFmt formatCode="General" sourceLinked="1"/>
        <c:majorTickMark val="none"/>
        <c:minorTickMark val="none"/>
        <c:tickLblPos val="nextTo"/>
        <c:crossAx val="491900704"/>
        <c:crosses val="autoZero"/>
        <c:crossBetween val="between"/>
        <c:majorUnit val="1"/>
      </c:valAx>
      <c:valAx>
        <c:axId val="491905624"/>
        <c:scaling>
          <c:orientation val="minMax"/>
          <c:max val="3"/>
        </c:scaling>
        <c:delete val="1"/>
        <c:axPos val="r"/>
        <c:numFmt formatCode="General" sourceLinked="1"/>
        <c:majorTickMark val="none"/>
        <c:minorTickMark val="none"/>
        <c:tickLblPos val="nextTo"/>
        <c:crossAx val="491903656"/>
        <c:crosses val="max"/>
        <c:crossBetween val="between"/>
        <c:majorUnit val="1"/>
      </c:valAx>
      <c:catAx>
        <c:axId val="491903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190562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r>
              <a:rPr lang="es-MX" sz="9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ETAPA 1</a:t>
            </a:r>
            <a:endParaRPr lang="es-MX" sz="9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9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FILTRO CURRICULAR</a:t>
            </a:r>
            <a:endParaRPr lang="es-MX" sz="9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9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03/05/2023</a:t>
            </a:r>
            <a:endParaRPr lang="es-MX" sz="1100" dirty="0">
              <a:solidFill>
                <a:sysClr val="windowText" lastClr="000000"/>
              </a:solidFill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 prst="angle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C894-4E05-9ADE-A189706D4C41}"/>
              </c:ext>
            </c:extLst>
          </c:dPt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C894-4E05-9ADE-A189706D4C41}"/>
              </c:ext>
            </c:extLst>
          </c:dPt>
          <c:dLbls>
            <c:dLbl>
              <c:idx val="0"/>
              <c:layout>
                <c:manualLayout>
                  <c:x val="-4.9627791563275465E-2"/>
                  <c:y val="-1.5274935884585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94-4E05-9ADE-A189706D4C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'44'!$B$5:$C$5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'44'!$B$6:$C$6</c:f>
              <c:numCache>
                <c:formatCode>General</c:formatCode>
                <c:ptCount val="2"/>
                <c:pt idx="0">
                  <c:v>31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94-4E05-9ADE-A189706D4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3268416"/>
        <c:axId val="2043269248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>
              <a:outerShdw blurRad="50800" dist="50800" dir="5400000" algn="ctr" rotWithShape="0">
                <a:schemeClr val="accent2"/>
              </a:outerShdw>
            </a:effectLst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rgbClr val="00FFFF"/>
                </a:solidFill>
                <a:round/>
              </a:ln>
              <a:effectLst>
                <a:outerShdw blurRad="50800" dist="50800" dir="5400000" algn="ctr" rotWithShape="0">
                  <a:schemeClr val="accent2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C894-4E05-9ADE-A189706D4C41}"/>
              </c:ext>
            </c:extLst>
          </c:dPt>
          <c:dLbls>
            <c:dLbl>
              <c:idx val="0"/>
              <c:layout>
                <c:manualLayout>
                  <c:x val="0.40975778772070365"/>
                  <c:y val="-2.1947864317265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94-4E05-9ADE-A189706D4C4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894-4E05-9ADE-A189706D4C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'44'!$B$5:$C$5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'44'!$B$7:$C$7</c:f>
              <c:numCache>
                <c:formatCode>General</c:formatCode>
                <c:ptCount val="2"/>
                <c:pt idx="0">
                  <c:v>33</c:v>
                </c:pt>
                <c:pt idx="1">
                  <c:v>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894-4E05-9ADE-A189706D4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3270496"/>
        <c:axId val="2043262176"/>
      </c:lineChart>
      <c:catAx>
        <c:axId val="204326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43269248"/>
        <c:crosses val="autoZero"/>
        <c:auto val="1"/>
        <c:lblAlgn val="ctr"/>
        <c:lblOffset val="100"/>
        <c:noMultiLvlLbl val="0"/>
      </c:catAx>
      <c:valAx>
        <c:axId val="2043269248"/>
        <c:scaling>
          <c:orientation val="minMax"/>
          <c:max val="4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2043268416"/>
        <c:crosses val="autoZero"/>
        <c:crossBetween val="between"/>
      </c:valAx>
      <c:valAx>
        <c:axId val="2043262176"/>
        <c:scaling>
          <c:orientation val="minMax"/>
          <c:max val="40"/>
          <c:min val="0"/>
        </c:scaling>
        <c:delete val="1"/>
        <c:axPos val="r"/>
        <c:numFmt formatCode="General" sourceLinked="1"/>
        <c:majorTickMark val="none"/>
        <c:minorTickMark val="none"/>
        <c:tickLblPos val="nextTo"/>
        <c:crossAx val="2043270496"/>
        <c:crosses val="max"/>
        <c:crossBetween val="between"/>
        <c:majorUnit val="5"/>
      </c:valAx>
      <c:catAx>
        <c:axId val="2043270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3262176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ETAPA IV</a:t>
            </a:r>
          </a:p>
          <a:p>
            <a:pPr>
              <a:defRPr/>
            </a:pPr>
            <a:r>
              <a:rPr lang="es-MX"/>
              <a:t>ENTREVISTA</a:t>
            </a:r>
          </a:p>
          <a:p>
            <a:pPr>
              <a:defRPr/>
            </a:pPr>
            <a:r>
              <a:rPr lang="es-MX"/>
              <a:t>23/02/2023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5.2279193309539645E-2"/>
          <c:y val="0.26810185185185187"/>
          <c:w val="0.87632572569503941"/>
          <c:h val="0.64764690871974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'[CONVOCATORIAS.xlsx]33'!$P$27</c:f>
              <c:strCache>
                <c:ptCount val="1"/>
                <c:pt idx="0">
                  <c:v>FINALISTA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B1E9-4909-8FAE-F31E3F8B1E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'[CONVOCATORIAS.xlsx]33'!$Q$26:$R$26</c:f>
              <c:strCache>
                <c:ptCount val="1"/>
                <c:pt idx="0">
                  <c:v>FINALISTA</c:v>
                </c:pt>
              </c:strCache>
            </c:strRef>
          </c:cat>
          <c:val>
            <c:numRef>
              <c:f>'[CONVOCATORIAS.xlsx]33'!$Q$27:$R$27</c:f>
              <c:numCache>
                <c:formatCode>General</c:formatCode>
                <c:ptCount val="2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E9-4909-8FAE-F31E3F8B1E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7229568"/>
        <c:axId val="487230224"/>
      </c:barChart>
      <c:lineChart>
        <c:grouping val="standard"/>
        <c:varyColors val="0"/>
        <c:ser>
          <c:idx val="1"/>
          <c:order val="1"/>
          <c:tx>
            <c:strRef>
              <c:f>'[CONVOCATORIAS.xlsx]33'!$P$28</c:f>
              <c:strCache>
                <c:ptCount val="1"/>
                <c:pt idx="0">
                  <c:v>UNIVERSO</c:v>
                </c:pt>
              </c:strCache>
            </c:strRef>
          </c:tx>
          <c:spPr>
            <a:ln w="28575" cap="rnd">
              <a:solidFill>
                <a:srgbClr val="00FFFF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E9-4909-8FAE-F31E3F8B1E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'[CONVOCATORIAS.xlsx]33'!$Q$26:$R$26</c:f>
              <c:strCache>
                <c:ptCount val="1"/>
                <c:pt idx="0">
                  <c:v>FINALISTA</c:v>
                </c:pt>
              </c:strCache>
            </c:strRef>
          </c:cat>
          <c:val>
            <c:numRef>
              <c:f>'[CONVOCATORIAS.xlsx]33'!$Q$28:$R$28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1E9-4909-8FAE-F31E3F8B1E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7236128"/>
        <c:axId val="487235800"/>
      </c:lineChart>
      <c:catAx>
        <c:axId val="48722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87230224"/>
        <c:crosses val="autoZero"/>
        <c:auto val="1"/>
        <c:lblAlgn val="ctr"/>
        <c:lblOffset val="100"/>
        <c:noMultiLvlLbl val="0"/>
      </c:catAx>
      <c:valAx>
        <c:axId val="4872302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87229568"/>
        <c:crosses val="autoZero"/>
        <c:crossBetween val="between"/>
        <c:majorUnit val="1"/>
      </c:valAx>
      <c:valAx>
        <c:axId val="487235800"/>
        <c:scaling>
          <c:orientation val="minMax"/>
          <c:max val="2"/>
        </c:scaling>
        <c:delete val="1"/>
        <c:axPos val="r"/>
        <c:numFmt formatCode="General" sourceLinked="1"/>
        <c:majorTickMark val="none"/>
        <c:minorTickMark val="none"/>
        <c:tickLblPos val="nextTo"/>
        <c:crossAx val="487236128"/>
        <c:crosses val="max"/>
        <c:crossBetween val="between"/>
        <c:majorUnit val="1"/>
      </c:valAx>
      <c:catAx>
        <c:axId val="487236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872358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s-MX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r>
              <a:rPr lang="es-MX" sz="9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ETAPA II</a:t>
            </a:r>
            <a:endParaRPr lang="es-MX" sz="9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9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EXAMEN DE CONOCIMIENTOS Y HABILIDADES</a:t>
            </a:r>
            <a:endParaRPr lang="es-MX" sz="9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9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25/05/2023</a:t>
            </a:r>
            <a:endParaRPr lang="es-MX" sz="1100" b="0">
              <a:solidFill>
                <a:sysClr val="windowText" lastClr="000000"/>
              </a:solidFill>
              <a:latin typeface="+mj-lt"/>
            </a:endParaRPr>
          </a:p>
        </c:rich>
      </c:tx>
      <c:layout>
        <c:manualLayout>
          <c:xMode val="edge"/>
          <c:yMode val="edge"/>
          <c:x val="0.1910895753415438"/>
          <c:y val="2.62725779967159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0438286560333804"/>
          <c:y val="0.29372043463839687"/>
          <c:w val="0.79318493842115889"/>
          <c:h val="0.5759606473737630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/>
              </a:sp3d>
            </c:spPr>
            <c:extLst>
              <c:ext xmlns:c16="http://schemas.microsoft.com/office/drawing/2014/chart" uri="{C3380CC4-5D6E-409C-BE32-E72D297353CC}">
                <c16:uniqueId val="{00000001-AEE7-49EC-B106-7A8DB2E0A27A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/>
              </a:sp3d>
            </c:spPr>
            <c:extLst>
              <c:ext xmlns:c16="http://schemas.microsoft.com/office/drawing/2014/chart" uri="{C3380CC4-5D6E-409C-BE32-E72D297353CC}">
                <c16:uniqueId val="{00000003-AEE7-49EC-B106-7A8DB2E0A27A}"/>
              </c:ext>
            </c:extLst>
          </c:dPt>
          <c:dPt>
            <c:idx val="2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/>
              </a:sp3d>
            </c:spPr>
            <c:extLst>
              <c:ext xmlns:c16="http://schemas.microsoft.com/office/drawing/2014/chart" uri="{C3380CC4-5D6E-409C-BE32-E72D297353CC}">
                <c16:uniqueId val="{00000005-AEE7-49EC-B106-7A8DB2E0A27A}"/>
              </c:ext>
            </c:extLst>
          </c:dPt>
          <c:dLbls>
            <c:dLbl>
              <c:idx val="0"/>
              <c:layout>
                <c:manualLayout>
                  <c:x val="-3.8535633779184244E-3"/>
                  <c:y val="9.67800714337580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E7-49EC-B106-7A8DB2E0A27A}"/>
                </c:ext>
              </c:extLst>
            </c:dLbl>
            <c:dLbl>
              <c:idx val="1"/>
              <c:layout>
                <c:manualLayout>
                  <c:x val="0"/>
                  <c:y val="1.0247071401015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E7-49EC-B106-7A8DB2E0A2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'44'!$H$5:$J$5</c:f>
              <c:strCache>
                <c:ptCount val="3"/>
                <c:pt idx="0">
                  <c:v>SE PRESENTARON</c:v>
                </c:pt>
                <c:pt idx="1">
                  <c:v>NO APROBADOS</c:v>
                </c:pt>
                <c:pt idx="2">
                  <c:v>APROBADOS</c:v>
                </c:pt>
              </c:strCache>
            </c:strRef>
          </c:cat>
          <c:val>
            <c:numRef>
              <c:f>'44'!$H$6:$J$6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EE7-49EC-B106-7A8DB2E0A2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197712"/>
        <c:axId val="2044201872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00FFFF"/>
              </a:solidFill>
              <a:round/>
            </a:ln>
            <a:effectLst>
              <a:outerShdw blurRad="50800" dist="50800" dir="5400000" algn="ctr" rotWithShape="0">
                <a:srgbClr val="002060"/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EE7-49EC-B106-7A8DB2E0A27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EE7-49EC-B106-7A8DB2E0A2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'44'!$H$5:$J$5</c:f>
              <c:strCache>
                <c:ptCount val="3"/>
                <c:pt idx="0">
                  <c:v>SE PRESENTARON</c:v>
                </c:pt>
                <c:pt idx="1">
                  <c:v>NO APROBADOS</c:v>
                </c:pt>
                <c:pt idx="2">
                  <c:v>APROBADOS</c:v>
                </c:pt>
              </c:strCache>
            </c:strRef>
          </c:cat>
          <c:val>
            <c:numRef>
              <c:f>'44'!$H$7:$J$7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AEE7-49EC-B106-7A8DB2E0A2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4204368"/>
        <c:axId val="2044203952"/>
      </c:lineChart>
      <c:catAx>
        <c:axId val="204419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44201872"/>
        <c:crosses val="autoZero"/>
        <c:auto val="1"/>
        <c:lblAlgn val="ctr"/>
        <c:lblOffset val="100"/>
        <c:noMultiLvlLbl val="0"/>
      </c:catAx>
      <c:valAx>
        <c:axId val="2044201872"/>
        <c:scaling>
          <c:orientation val="minMax"/>
          <c:max val="5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2044197712"/>
        <c:crosses val="autoZero"/>
        <c:crossBetween val="between"/>
        <c:majorUnit val="1"/>
      </c:valAx>
      <c:valAx>
        <c:axId val="2044203952"/>
        <c:scaling>
          <c:orientation val="minMax"/>
          <c:max val="4"/>
        </c:scaling>
        <c:delete val="1"/>
        <c:axPos val="r"/>
        <c:numFmt formatCode="General" sourceLinked="1"/>
        <c:majorTickMark val="none"/>
        <c:minorTickMark val="none"/>
        <c:tickLblPos val="nextTo"/>
        <c:crossAx val="2044204368"/>
        <c:crosses val="max"/>
        <c:crossBetween val="between"/>
        <c:majorUnit val="1"/>
      </c:valAx>
      <c:catAx>
        <c:axId val="2044204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4203952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9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ETAPA IV</a:t>
            </a:r>
            <a:endParaRPr lang="es-MX" sz="9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9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r>
              <a:rPr lang="es-MX" sz="9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ENTREVISTA</a:t>
            </a:r>
            <a:endParaRPr lang="es-MX" sz="9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9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r>
              <a:rPr lang="es-MX" sz="9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14/06/2023</a:t>
            </a:r>
            <a:endParaRPr lang="es-MX" sz="9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9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endParaRPr lang="es-MX" sz="900" b="0" dirty="0">
              <a:solidFill>
                <a:sysClr val="windowText" lastClr="000000"/>
              </a:solidFill>
              <a:latin typeface="Montserrat" panose="00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ysClr val="windowText" lastClr="00000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'44'!$P$5</c:f>
              <c:strCache>
                <c:ptCount val="1"/>
                <c:pt idx="0">
                  <c:v>FINALISTA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 prst="angle"/>
              <a:bevelB w="254000" h="3810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 prst="angle"/>
              </a:sp3d>
            </c:spPr>
            <c:extLst>
              <c:ext xmlns:c16="http://schemas.microsoft.com/office/drawing/2014/chart" uri="{C3380CC4-5D6E-409C-BE32-E72D297353CC}">
                <c16:uniqueId val="{00000001-8DDD-4867-8B1E-2EA9419F6738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 prst="angle"/>
              </a:sp3d>
            </c:spPr>
            <c:extLst>
              <c:ext xmlns:c16="http://schemas.microsoft.com/office/drawing/2014/chart" uri="{C3380CC4-5D6E-409C-BE32-E72D297353CC}">
                <c16:uniqueId val="{00000003-8DDD-4867-8B1E-2EA9419F673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'44'!$Q$4:$R$4</c:f>
              <c:strCache>
                <c:ptCount val="2"/>
                <c:pt idx="0">
                  <c:v>APROBADO</c:v>
                </c:pt>
                <c:pt idx="1">
                  <c:v>NO APROBADOS</c:v>
                </c:pt>
              </c:strCache>
            </c:strRef>
          </c:cat>
          <c:val>
            <c:numRef>
              <c:f>'44'!$Q$5:$R$5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DD-4867-8B1E-2EA9419F67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190640"/>
        <c:axId val="2044194384"/>
      </c:barChart>
      <c:lineChart>
        <c:grouping val="standard"/>
        <c:varyColors val="0"/>
        <c:ser>
          <c:idx val="1"/>
          <c:order val="1"/>
          <c:tx>
            <c:strRef>
              <c:f>'44'!$P$6</c:f>
              <c:strCache>
                <c:ptCount val="1"/>
                <c:pt idx="0">
                  <c:v>UNIVERSO</c:v>
                </c:pt>
              </c:strCache>
            </c:strRef>
          </c:tx>
          <c:spPr>
            <a:ln w="28575" cap="rnd">
              <a:solidFill>
                <a:srgbClr val="00FFFF"/>
              </a:solidFill>
              <a:round/>
            </a:ln>
            <a:effectLst>
              <a:outerShdw blurRad="50800" dist="50800" dir="5400000" algn="ctr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DD-4867-8B1E-2EA9419F67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'44'!$Q$4:$R$4</c:f>
              <c:strCache>
                <c:ptCount val="2"/>
                <c:pt idx="0">
                  <c:v>APROBADO</c:v>
                </c:pt>
                <c:pt idx="1">
                  <c:v>NO APROBADOS</c:v>
                </c:pt>
              </c:strCache>
            </c:strRef>
          </c:cat>
          <c:val>
            <c:numRef>
              <c:f>'44'!$Q$6:$R$6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DD-4867-8B1E-2EA9419F67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3269664"/>
        <c:axId val="2043265504"/>
      </c:lineChart>
      <c:catAx>
        <c:axId val="204419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44194384"/>
        <c:crosses val="autoZero"/>
        <c:auto val="1"/>
        <c:lblAlgn val="ctr"/>
        <c:lblOffset val="100"/>
        <c:noMultiLvlLbl val="0"/>
      </c:catAx>
      <c:valAx>
        <c:axId val="2044194384"/>
        <c:scaling>
          <c:orientation val="minMax"/>
          <c:max val="3"/>
        </c:scaling>
        <c:delete val="1"/>
        <c:axPos val="l"/>
        <c:numFmt formatCode="General" sourceLinked="1"/>
        <c:majorTickMark val="none"/>
        <c:minorTickMark val="none"/>
        <c:tickLblPos val="nextTo"/>
        <c:crossAx val="2044190640"/>
        <c:crosses val="autoZero"/>
        <c:crossBetween val="between"/>
        <c:majorUnit val="1"/>
      </c:valAx>
      <c:valAx>
        <c:axId val="2043265504"/>
        <c:scaling>
          <c:orientation val="minMax"/>
          <c:max val="3"/>
        </c:scaling>
        <c:delete val="1"/>
        <c:axPos val="r"/>
        <c:numFmt formatCode="General" sourceLinked="1"/>
        <c:majorTickMark val="none"/>
        <c:minorTickMark val="none"/>
        <c:tickLblPos val="nextTo"/>
        <c:crossAx val="2043269664"/>
        <c:crosses val="max"/>
        <c:crossBetween val="between"/>
      </c:valAx>
      <c:catAx>
        <c:axId val="2043269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32655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r>
              <a:rPr lang="es-MX" sz="9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ETAPA 1</a:t>
            </a:r>
            <a:endParaRPr lang="es-MX" sz="9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9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FILTRO CURRICULAR</a:t>
            </a:r>
            <a:endParaRPr lang="es-MX" sz="9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9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17/05/2023</a:t>
            </a:r>
            <a:endParaRPr lang="es-MX" sz="1100">
              <a:solidFill>
                <a:sysClr val="windowText" lastClr="000000"/>
              </a:solidFill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 prst="angle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70E5-431E-B22C-599A960AFBB5}"/>
              </c:ext>
            </c:extLst>
          </c:dPt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70E5-431E-B22C-599A960AFBB5}"/>
              </c:ext>
            </c:extLst>
          </c:dPt>
          <c:dLbls>
            <c:dLbl>
              <c:idx val="0"/>
              <c:layout>
                <c:manualLayout>
                  <c:x val="-0.11579818031430936"/>
                  <c:y val="4.9444144912676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E5-431E-B22C-599A960AFB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'45'!$B$5:$C$5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'45'!$B$6:$C$6</c:f>
              <c:numCache>
                <c:formatCode>General</c:formatCode>
                <c:ptCount val="2"/>
                <c:pt idx="0">
                  <c:v>37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E5-431E-B22C-599A960AFB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3268416"/>
        <c:axId val="2043269248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>
              <a:outerShdw blurRad="50800" dist="50800" dir="5400000" algn="ctr" rotWithShape="0">
                <a:schemeClr val="accent2"/>
              </a:outerShdw>
            </a:effectLst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rgbClr val="00FFFF"/>
                </a:solidFill>
                <a:round/>
              </a:ln>
              <a:effectLst>
                <a:outerShdw blurRad="50800" dist="50800" dir="5400000" algn="ctr" rotWithShape="0">
                  <a:schemeClr val="accent2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70E5-431E-B22C-599A960AFBB5}"/>
              </c:ext>
            </c:extLst>
          </c:dPt>
          <c:dLbls>
            <c:dLbl>
              <c:idx val="0"/>
              <c:layout>
                <c:manualLayout>
                  <c:x val="0.44284298209622058"/>
                  <c:y val="-5.21501228306737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0E5-431E-B22C-599A960AFBB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0E5-431E-B22C-599A960AFB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'45'!$B$5:$C$5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'45'!$B$7:$C$7</c:f>
              <c:numCache>
                <c:formatCode>General</c:formatCode>
                <c:ptCount val="2"/>
                <c:pt idx="0">
                  <c:v>40</c:v>
                </c:pt>
                <c:pt idx="1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70E5-431E-B22C-599A960AFB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3270496"/>
        <c:axId val="2043262176"/>
      </c:lineChart>
      <c:catAx>
        <c:axId val="204326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43269248"/>
        <c:crosses val="autoZero"/>
        <c:auto val="1"/>
        <c:lblAlgn val="ctr"/>
        <c:lblOffset val="100"/>
        <c:noMultiLvlLbl val="0"/>
      </c:catAx>
      <c:valAx>
        <c:axId val="2043269248"/>
        <c:scaling>
          <c:orientation val="minMax"/>
          <c:max val="5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43268416"/>
        <c:crosses val="autoZero"/>
        <c:crossBetween val="between"/>
      </c:valAx>
      <c:valAx>
        <c:axId val="2043262176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2043270496"/>
        <c:crosses val="max"/>
        <c:crossBetween val="between"/>
      </c:valAx>
      <c:catAx>
        <c:axId val="2043270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32621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r>
              <a:rPr lang="es-MX" sz="9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ETAPA II</a:t>
            </a:r>
            <a:endParaRPr lang="es-MX" sz="9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9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EXAMEN DE CONOCIMIENTOS Y HABILIDADES</a:t>
            </a:r>
            <a:endParaRPr lang="es-MX" sz="9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9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16/02/2023</a:t>
            </a:r>
            <a:endParaRPr lang="es-MX" sz="1100" b="0">
              <a:solidFill>
                <a:sysClr val="windowText" lastClr="000000"/>
              </a:solidFill>
              <a:latin typeface="+mj-lt"/>
            </a:endParaRPr>
          </a:p>
        </c:rich>
      </c:tx>
      <c:layout>
        <c:manualLayout>
          <c:xMode val="edge"/>
          <c:yMode val="edge"/>
          <c:x val="0.1910895753415438"/>
          <c:y val="2.62725779967159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0438286560333804"/>
          <c:y val="0.29372043463839687"/>
          <c:w val="0.79318493842115889"/>
          <c:h val="0.5759606473737630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/>
              </a:sp3d>
            </c:spPr>
            <c:extLst>
              <c:ext xmlns:c16="http://schemas.microsoft.com/office/drawing/2014/chart" uri="{C3380CC4-5D6E-409C-BE32-E72D297353CC}">
                <c16:uniqueId val="{00000001-426E-4127-B7CA-0995D37B539A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/>
              </a:sp3d>
            </c:spPr>
            <c:extLst>
              <c:ext xmlns:c16="http://schemas.microsoft.com/office/drawing/2014/chart" uri="{C3380CC4-5D6E-409C-BE32-E72D297353CC}">
                <c16:uniqueId val="{00000003-426E-4127-B7CA-0995D37B539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/>
              </a:sp3d>
            </c:spPr>
            <c:extLst>
              <c:ext xmlns:c16="http://schemas.microsoft.com/office/drawing/2014/chart" uri="{C3380CC4-5D6E-409C-BE32-E72D297353CC}">
                <c16:uniqueId val="{00000005-426E-4127-B7CA-0995D37B539A}"/>
              </c:ext>
            </c:extLst>
          </c:dPt>
          <c:dPt>
            <c:idx val="3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/>
              </a:sp3d>
            </c:spPr>
            <c:extLst>
              <c:ext xmlns:c16="http://schemas.microsoft.com/office/drawing/2014/chart" uri="{C3380CC4-5D6E-409C-BE32-E72D297353CC}">
                <c16:uniqueId val="{00000007-426E-4127-B7CA-0995D37B539A}"/>
              </c:ext>
            </c:extLst>
          </c:dPt>
          <c:dLbls>
            <c:dLbl>
              <c:idx val="1"/>
              <c:layout>
                <c:manualLayout>
                  <c:x val="-3.8535633779184244E-3"/>
                  <c:y val="9.67800714337580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6E-4127-B7CA-0995D37B539A}"/>
                </c:ext>
              </c:extLst>
            </c:dLbl>
            <c:dLbl>
              <c:idx val="2"/>
              <c:layout>
                <c:manualLayout>
                  <c:x val="0"/>
                  <c:y val="1.0247071401015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6E-4127-B7CA-0995D37B53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'45'!$G$5:$J$5</c:f>
              <c:strCache>
                <c:ptCount val="4"/>
                <c:pt idx="0">
                  <c:v>NO ASISTIERON</c:v>
                </c:pt>
                <c:pt idx="1">
                  <c:v>SE PRESENTARON</c:v>
                </c:pt>
                <c:pt idx="2">
                  <c:v>NO APROBADOS</c:v>
                </c:pt>
                <c:pt idx="3">
                  <c:v>APROBADOS</c:v>
                </c:pt>
              </c:strCache>
            </c:strRef>
          </c:cat>
          <c:val>
            <c:numRef>
              <c:f>'45'!$G$6:$J$6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26E-4127-B7CA-0995D37B5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197712"/>
        <c:axId val="2044201872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00FFFF"/>
              </a:solidFill>
              <a:round/>
            </a:ln>
            <a:effectLst>
              <a:outerShdw blurRad="50800" dist="50800" dir="5400000" algn="ctr" rotWithShape="0">
                <a:srgbClr val="002060"/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26E-4127-B7CA-0995D37B539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26E-4127-B7CA-0995D37B539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26E-4127-B7CA-0995D37B53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'45'!$G$5:$J$5</c:f>
              <c:strCache>
                <c:ptCount val="4"/>
                <c:pt idx="0">
                  <c:v>NO ASISTIERON</c:v>
                </c:pt>
                <c:pt idx="1">
                  <c:v>SE PRESENTARON</c:v>
                </c:pt>
                <c:pt idx="2">
                  <c:v>NO APROBADOS</c:v>
                </c:pt>
                <c:pt idx="3">
                  <c:v>APROBADOS</c:v>
                </c:pt>
              </c:strCache>
            </c:strRef>
          </c:cat>
          <c:val>
            <c:numRef>
              <c:f>'45'!$G$7:$J$7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426E-4127-B7CA-0995D37B5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4204368"/>
        <c:axId val="2044203952"/>
      </c:lineChart>
      <c:catAx>
        <c:axId val="204419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MX"/>
          </a:p>
        </c:txPr>
        <c:crossAx val="2044201872"/>
        <c:crosses val="autoZero"/>
        <c:auto val="1"/>
        <c:lblAlgn val="ctr"/>
        <c:lblOffset val="100"/>
        <c:noMultiLvlLbl val="0"/>
      </c:catAx>
      <c:valAx>
        <c:axId val="2044201872"/>
        <c:scaling>
          <c:orientation val="minMax"/>
          <c:max val="5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2044197712"/>
        <c:crosses val="autoZero"/>
        <c:crossBetween val="between"/>
        <c:majorUnit val="2"/>
      </c:valAx>
      <c:valAx>
        <c:axId val="2044203952"/>
        <c:scaling>
          <c:orientation val="minMax"/>
          <c:max val="5"/>
        </c:scaling>
        <c:delete val="1"/>
        <c:axPos val="r"/>
        <c:numFmt formatCode="General" sourceLinked="1"/>
        <c:majorTickMark val="none"/>
        <c:minorTickMark val="none"/>
        <c:tickLblPos val="nextTo"/>
        <c:crossAx val="2044204368"/>
        <c:crosses val="max"/>
        <c:crossBetween val="between"/>
      </c:valAx>
      <c:catAx>
        <c:axId val="2044204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4203952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1100" b="0" i="0" baseline="0">
                <a:effectLst/>
                <a:latin typeface="Montserrat" panose="00000500000000000000" pitchFamily="2" charset="0"/>
              </a:rPr>
              <a:t>ETAPA 1</a:t>
            </a:r>
            <a:endParaRPr lang="es-MX" sz="1100">
              <a:effectLst/>
              <a:latin typeface="Montserrat" panose="00000500000000000000" pitchFamily="2" charset="0"/>
            </a:endParaRPr>
          </a:p>
          <a:p>
            <a:pPr>
              <a:defRPr sz="1100">
                <a:latin typeface="Montserrat" panose="00000500000000000000" pitchFamily="2" charset="0"/>
              </a:defRPr>
            </a:pPr>
            <a:r>
              <a:rPr lang="es-MX" sz="1100" b="0" i="0" baseline="0">
                <a:effectLst/>
                <a:latin typeface="Montserrat" panose="00000500000000000000" pitchFamily="2" charset="0"/>
              </a:rPr>
              <a:t>FILTRO CURRICULAR</a:t>
            </a:r>
            <a:endParaRPr lang="es-MX" sz="1100">
              <a:effectLst/>
              <a:latin typeface="Montserrat" panose="00000500000000000000" pitchFamily="2" charset="0"/>
            </a:endParaRPr>
          </a:p>
          <a:p>
            <a:pPr>
              <a:defRPr sz="1100">
                <a:latin typeface="Montserrat" panose="00000500000000000000" pitchFamily="2" charset="0"/>
              </a:defRPr>
            </a:pPr>
            <a:r>
              <a:rPr lang="es-MX" sz="1100" b="0" i="0" baseline="0">
                <a:effectLst/>
                <a:latin typeface="Montserrat" panose="00000500000000000000" pitchFamily="2" charset="0"/>
              </a:rPr>
              <a:t>29/03/2023</a:t>
            </a:r>
            <a:endParaRPr lang="es-MX" sz="1100">
              <a:effectLst/>
              <a:latin typeface="Montserrat" panose="00000500000000000000" pitchFamily="2" charset="0"/>
            </a:endParaRPr>
          </a:p>
        </c:rich>
      </c:tx>
      <c:layout>
        <c:manualLayout>
          <c:xMode val="edge"/>
          <c:yMode val="edge"/>
          <c:x val="0.36310817080068386"/>
          <c:y val="1.95473187688931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D50E-4E27-BD0C-2A78262D9B9C}"/>
              </c:ext>
            </c:extLst>
          </c:dPt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D50E-4E27-BD0C-2A78262D9B9C}"/>
              </c:ext>
            </c:extLst>
          </c:dPt>
          <c:dLbls>
            <c:dLbl>
              <c:idx val="0"/>
              <c:layout>
                <c:manualLayout>
                  <c:x val="-0.10008071025020178"/>
                  <c:y val="2.8806575027842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0E-4E27-BD0C-2A78262D9B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'36'!$D$26:$E$26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'36'!$D$27:$E$27</c:f>
              <c:numCache>
                <c:formatCode>General</c:formatCode>
                <c:ptCount val="2"/>
                <c:pt idx="0">
                  <c:v>26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0E-4E27-BD0C-2A78262D9B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5063184"/>
        <c:axId val="975063600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00FFFF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50E-4E27-BD0C-2A78262D9B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'36'!$D$26:$E$26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'36'!$D$28:$E$28</c:f>
              <c:numCache>
                <c:formatCode>General</c:formatCode>
                <c:ptCount val="2"/>
                <c:pt idx="0">
                  <c:v>30</c:v>
                </c:pt>
                <c:pt idx="1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50E-4E27-BD0C-2A78262D9B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5060272"/>
        <c:axId val="975066512"/>
      </c:lineChart>
      <c:catAx>
        <c:axId val="97506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MX"/>
          </a:p>
        </c:txPr>
        <c:crossAx val="975063600"/>
        <c:crosses val="autoZero"/>
        <c:auto val="1"/>
        <c:lblAlgn val="ctr"/>
        <c:lblOffset val="100"/>
        <c:noMultiLvlLbl val="0"/>
      </c:catAx>
      <c:valAx>
        <c:axId val="975063600"/>
        <c:scaling>
          <c:orientation val="minMax"/>
          <c:max val="4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975063184"/>
        <c:crosses val="autoZero"/>
        <c:crossBetween val="between"/>
      </c:valAx>
      <c:valAx>
        <c:axId val="975066512"/>
        <c:scaling>
          <c:orientation val="minMax"/>
          <c:max val="40"/>
          <c:min val="0"/>
        </c:scaling>
        <c:delete val="1"/>
        <c:axPos val="r"/>
        <c:numFmt formatCode="General" sourceLinked="1"/>
        <c:majorTickMark val="none"/>
        <c:minorTickMark val="none"/>
        <c:tickLblPos val="nextTo"/>
        <c:crossAx val="975060272"/>
        <c:crosses val="max"/>
        <c:crossBetween val="between"/>
      </c:valAx>
      <c:catAx>
        <c:axId val="975060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50665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11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ETAPA II Y III</a:t>
            </a:r>
            <a:endParaRPr lang="es-MX" sz="11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r>
              <a:rPr lang="es-MX" sz="11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EXAMEN DE CONOCIMIENTOS Y REVISIÓN DOCUMENTAL</a:t>
            </a:r>
            <a:endParaRPr lang="es-MX" sz="11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r>
              <a:rPr lang="es-MX" sz="11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27/04/2023</a:t>
            </a:r>
            <a:endParaRPr lang="es-MX" sz="11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endParaRPr lang="es-MX" sz="1100" b="0" dirty="0">
              <a:solidFill>
                <a:sysClr val="windowText" lastClr="000000"/>
              </a:solidFill>
              <a:latin typeface="Montserrat" panose="00000500000000000000" pitchFamily="2" charset="0"/>
            </a:endParaRPr>
          </a:p>
        </c:rich>
      </c:tx>
      <c:layout>
        <c:manualLayout>
          <c:xMode val="edge"/>
          <c:yMode val="edge"/>
          <c:x val="0.1536058201378047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ysClr val="windowText" lastClr="00000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7.3993657517322259E-2"/>
          <c:y val="0.27031072728812122"/>
          <c:w val="0.88183172900723383"/>
          <c:h val="0.584336541265675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8BCA-4B15-A4F6-DD659E8E0462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8BCA-4B15-A4F6-DD659E8E0462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5-8BCA-4B15-A4F6-DD659E8E0462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7-8BCA-4B15-A4F6-DD659E8E046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'36'!$G$26:$K$26</c:f>
              <c:strCache>
                <c:ptCount val="5"/>
                <c:pt idx="0">
                  <c:v>CANCELARON PARTICIPACIÓN</c:v>
                </c:pt>
                <c:pt idx="1">
                  <c:v>NO ASISTIERON</c:v>
                </c:pt>
                <c:pt idx="2">
                  <c:v>SE PRESENTARON</c:v>
                </c:pt>
                <c:pt idx="3">
                  <c:v>NO APROBADOS</c:v>
                </c:pt>
                <c:pt idx="4">
                  <c:v>APROBADOS</c:v>
                </c:pt>
              </c:strCache>
            </c:strRef>
          </c:cat>
          <c:val>
            <c:numRef>
              <c:f>'36'!$G$27:$K$27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BCA-4B15-A4F6-DD659E8E04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5468368"/>
        <c:axId val="975470032"/>
      </c:barChart>
      <c:catAx>
        <c:axId val="97546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MX"/>
          </a:p>
        </c:txPr>
        <c:crossAx val="975470032"/>
        <c:crosses val="autoZero"/>
        <c:auto val="1"/>
        <c:lblAlgn val="ctr"/>
        <c:lblOffset val="100"/>
        <c:noMultiLvlLbl val="0"/>
      </c:catAx>
      <c:valAx>
        <c:axId val="975470032"/>
        <c:scaling>
          <c:orientation val="minMax"/>
          <c:max val="5"/>
        </c:scaling>
        <c:delete val="1"/>
        <c:axPos val="l"/>
        <c:numFmt formatCode="General" sourceLinked="1"/>
        <c:majorTickMark val="none"/>
        <c:minorTickMark val="none"/>
        <c:tickLblPos val="nextTo"/>
        <c:crossAx val="975468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11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ETAPA IV</a:t>
            </a:r>
            <a:endParaRPr lang="es-MX" sz="11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r>
              <a:rPr lang="es-MX" sz="11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ENTREVISTA</a:t>
            </a:r>
            <a:endParaRPr lang="es-MX" sz="11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r>
              <a:rPr lang="es-MX" sz="11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11/05/2023</a:t>
            </a:r>
            <a:endParaRPr lang="es-MX" sz="11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endParaRPr lang="es-MX" sz="1100" b="0">
              <a:solidFill>
                <a:sysClr val="windowText" lastClr="000000"/>
              </a:solidFill>
              <a:latin typeface="Montserrat" panose="00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ysClr val="windowText" lastClr="00000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'33'!$P$5</c:f>
              <c:strCache>
                <c:ptCount val="1"/>
                <c:pt idx="0">
                  <c:v>FINALISTA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 prst="angle"/>
              <a:bevelB w="254000" h="3810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 prst="angle"/>
              </a:sp3d>
            </c:spPr>
            <c:extLst>
              <c:ext xmlns:c16="http://schemas.microsoft.com/office/drawing/2014/chart" uri="{C3380CC4-5D6E-409C-BE32-E72D297353CC}">
                <c16:uniqueId val="{00000001-D8B7-40EB-A614-3CFC0AD560C5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 prst="angle"/>
              </a:sp3d>
            </c:spPr>
            <c:extLst>
              <c:ext xmlns:c16="http://schemas.microsoft.com/office/drawing/2014/chart" uri="{C3380CC4-5D6E-409C-BE32-E72D297353CC}">
                <c16:uniqueId val="{00000003-D8B7-40EB-A614-3CFC0AD560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'33'!$Q$4:$R$4</c:f>
              <c:strCache>
                <c:ptCount val="2"/>
                <c:pt idx="0">
                  <c:v>FINALISTA</c:v>
                </c:pt>
                <c:pt idx="1">
                  <c:v>NO APROBADOS</c:v>
                </c:pt>
              </c:strCache>
            </c:strRef>
          </c:cat>
          <c:val>
            <c:numRef>
              <c:f>'33'!$Q$5:$R$5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B7-40EB-A614-3CFC0AD56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190640"/>
        <c:axId val="2044194384"/>
      </c:barChart>
      <c:lineChart>
        <c:grouping val="standard"/>
        <c:varyColors val="0"/>
        <c:ser>
          <c:idx val="1"/>
          <c:order val="1"/>
          <c:tx>
            <c:strRef>
              <c:f>'33'!$P$6</c:f>
              <c:strCache>
                <c:ptCount val="1"/>
                <c:pt idx="0">
                  <c:v>UNIVERSO</c:v>
                </c:pt>
              </c:strCache>
            </c:strRef>
          </c:tx>
          <c:spPr>
            <a:ln w="28575" cap="rnd">
              <a:solidFill>
                <a:srgbClr val="00FFFF"/>
              </a:solidFill>
              <a:round/>
            </a:ln>
            <a:effectLst>
              <a:outerShdw blurRad="50800" dist="50800" dir="5400000" algn="ctr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B7-40EB-A614-3CFC0AD560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'33'!$Q$4:$R$4</c:f>
              <c:strCache>
                <c:ptCount val="2"/>
                <c:pt idx="0">
                  <c:v>FINALISTA</c:v>
                </c:pt>
                <c:pt idx="1">
                  <c:v>NO APROBADOS</c:v>
                </c:pt>
              </c:strCache>
            </c:strRef>
          </c:cat>
          <c:val>
            <c:numRef>
              <c:f>'33'!$Q$6:$R$6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8B7-40EB-A614-3CFC0AD56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3269664"/>
        <c:axId val="2043265504"/>
      </c:lineChart>
      <c:catAx>
        <c:axId val="204419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MX"/>
          </a:p>
        </c:txPr>
        <c:crossAx val="2044194384"/>
        <c:crosses val="autoZero"/>
        <c:auto val="1"/>
        <c:lblAlgn val="ctr"/>
        <c:lblOffset val="100"/>
        <c:noMultiLvlLbl val="0"/>
      </c:catAx>
      <c:valAx>
        <c:axId val="2044194384"/>
        <c:scaling>
          <c:orientation val="minMax"/>
          <c:max val="3"/>
        </c:scaling>
        <c:delete val="1"/>
        <c:axPos val="l"/>
        <c:numFmt formatCode="General" sourceLinked="1"/>
        <c:majorTickMark val="none"/>
        <c:minorTickMark val="none"/>
        <c:tickLblPos val="nextTo"/>
        <c:crossAx val="2044190640"/>
        <c:crosses val="autoZero"/>
        <c:crossBetween val="between"/>
        <c:majorUnit val="1"/>
      </c:valAx>
      <c:valAx>
        <c:axId val="2043265504"/>
        <c:scaling>
          <c:orientation val="minMax"/>
          <c:max val="3"/>
        </c:scaling>
        <c:delete val="1"/>
        <c:axPos val="r"/>
        <c:numFmt formatCode="General" sourceLinked="1"/>
        <c:majorTickMark val="none"/>
        <c:minorTickMark val="none"/>
        <c:tickLblPos val="nextTo"/>
        <c:crossAx val="2043269664"/>
        <c:crosses val="max"/>
        <c:crossBetween val="between"/>
        <c:majorUnit val="1"/>
      </c:valAx>
      <c:catAx>
        <c:axId val="2043269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32655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r>
              <a:rPr lang="es-MX" sz="9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ETAPA 1</a:t>
            </a:r>
            <a:endParaRPr lang="es-MX" sz="9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9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FILTRO CURRICULAR</a:t>
            </a:r>
            <a:endParaRPr lang="es-MX" sz="9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9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28/06/2023</a:t>
            </a:r>
            <a:endParaRPr lang="es-MX" sz="1100">
              <a:solidFill>
                <a:sysClr val="windowText" lastClr="000000"/>
              </a:solidFill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 prst="angle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15A2-4E21-8FA9-35FB3A66F7A3}"/>
              </c:ext>
            </c:extLst>
          </c:dPt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15A2-4E21-8FA9-35FB3A66F7A3}"/>
              </c:ext>
            </c:extLst>
          </c:dPt>
          <c:dLbls>
            <c:dLbl>
              <c:idx val="0"/>
              <c:layout>
                <c:manualLayout>
                  <c:x val="-4.9627791563275465E-2"/>
                  <c:y val="-1.5274935884585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5A2-4E21-8FA9-35FB3A66F7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'45'!$B$5:$C$5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'45'!$B$6:$C$6</c:f>
              <c:numCache>
                <c:formatCode>General</c:formatCode>
                <c:ptCount val="2"/>
                <c:pt idx="0">
                  <c:v>27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A2-4E21-8FA9-35FB3A66F7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3268416"/>
        <c:axId val="2043269248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>
              <a:outerShdw blurRad="50800" dist="50800" dir="5400000" algn="ctr" rotWithShape="0">
                <a:schemeClr val="accent2"/>
              </a:outerShdw>
            </a:effectLst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rgbClr val="00FFFF"/>
                </a:solidFill>
                <a:round/>
              </a:ln>
              <a:effectLst>
                <a:outerShdw blurRad="50800" dist="50800" dir="5400000" algn="ctr" rotWithShape="0">
                  <a:schemeClr val="accent2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15A2-4E21-8FA9-35FB3A66F7A3}"/>
              </c:ext>
            </c:extLst>
          </c:dPt>
          <c:dLbls>
            <c:dLbl>
              <c:idx val="0"/>
              <c:layout>
                <c:manualLayout>
                  <c:x val="0.40975778772070365"/>
                  <c:y val="-2.1947864317265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5A2-4E21-8FA9-35FB3A66F7A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5A2-4E21-8FA9-35FB3A66F7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'45'!$B$5:$C$5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'45'!$B$7:$C$7</c:f>
              <c:numCache>
                <c:formatCode>General</c:formatCode>
                <c:ptCount val="2"/>
                <c:pt idx="0">
                  <c:v>32</c:v>
                </c:pt>
                <c:pt idx="1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5A2-4E21-8FA9-35FB3A66F7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3270496"/>
        <c:axId val="2043262176"/>
      </c:lineChart>
      <c:catAx>
        <c:axId val="204326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43269248"/>
        <c:crosses val="autoZero"/>
        <c:auto val="1"/>
        <c:lblAlgn val="ctr"/>
        <c:lblOffset val="100"/>
        <c:noMultiLvlLbl val="0"/>
      </c:catAx>
      <c:valAx>
        <c:axId val="2043269248"/>
        <c:scaling>
          <c:orientation val="minMax"/>
          <c:max val="5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2043268416"/>
        <c:crosses val="autoZero"/>
        <c:crossBetween val="between"/>
      </c:valAx>
      <c:valAx>
        <c:axId val="2043262176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2043270496"/>
        <c:crosses val="max"/>
        <c:crossBetween val="between"/>
      </c:valAx>
      <c:catAx>
        <c:axId val="2043270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32621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r>
              <a:rPr lang="es-MX" sz="9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ETAPA II y III</a:t>
            </a:r>
            <a:endParaRPr lang="es-MX" sz="9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9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EXAMEN DE CONOCIMIENTOS ,HABILIDADES Y REVISIÓN DOCUMENTAL</a:t>
            </a:r>
            <a:endParaRPr lang="es-MX" sz="900" b="0" dirty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100">
                <a:solidFill>
                  <a:sysClr val="windowText" lastClr="000000"/>
                </a:solidFill>
                <a:latin typeface="+mj-lt"/>
              </a:defRPr>
            </a:pPr>
            <a:r>
              <a:rPr lang="es-MX" sz="900" b="0" i="0" baseline="0" dirty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20/07/2023</a:t>
            </a:r>
            <a:endParaRPr lang="es-MX" sz="1100" b="0" dirty="0">
              <a:solidFill>
                <a:sysClr val="windowText" lastClr="000000"/>
              </a:solidFill>
              <a:latin typeface="+mj-lt"/>
            </a:endParaRPr>
          </a:p>
        </c:rich>
      </c:tx>
      <c:layout>
        <c:manualLayout>
          <c:xMode val="edge"/>
          <c:yMode val="edge"/>
          <c:x val="0.1910895753415438"/>
          <c:y val="2.62725779967159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0438286560333804"/>
          <c:y val="0.29372043463839687"/>
          <c:w val="0.79318493842115889"/>
          <c:h val="0.5759606473737630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/>
              </a:sp3d>
            </c:spPr>
            <c:extLst>
              <c:ext xmlns:c16="http://schemas.microsoft.com/office/drawing/2014/chart" uri="{C3380CC4-5D6E-409C-BE32-E72D297353CC}">
                <c16:uniqueId val="{00000001-1042-4665-BB1A-7C583C59D29E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/>
              </a:sp3d>
            </c:spPr>
            <c:extLst>
              <c:ext xmlns:c16="http://schemas.microsoft.com/office/drawing/2014/chart" uri="{C3380CC4-5D6E-409C-BE32-E72D297353CC}">
                <c16:uniqueId val="{00000003-1042-4665-BB1A-7C583C59D29E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/>
              </a:sp3d>
            </c:spPr>
            <c:extLst>
              <c:ext xmlns:c16="http://schemas.microsoft.com/office/drawing/2014/chart" uri="{C3380CC4-5D6E-409C-BE32-E72D297353CC}">
                <c16:uniqueId val="{00000005-1042-4665-BB1A-7C583C59D29E}"/>
              </c:ext>
            </c:extLst>
          </c:dPt>
          <c:dPt>
            <c:idx val="3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/>
              </a:sp3d>
            </c:spPr>
            <c:extLst>
              <c:ext xmlns:c16="http://schemas.microsoft.com/office/drawing/2014/chart" uri="{C3380CC4-5D6E-409C-BE32-E72D297353CC}">
                <c16:uniqueId val="{00000007-1042-4665-BB1A-7C583C59D29E}"/>
              </c:ext>
            </c:extLst>
          </c:dPt>
          <c:dLbls>
            <c:dLbl>
              <c:idx val="1"/>
              <c:layout>
                <c:manualLayout>
                  <c:x val="-3.8535633779184244E-3"/>
                  <c:y val="9.67800714337580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42-4665-BB1A-7C583C59D29E}"/>
                </c:ext>
              </c:extLst>
            </c:dLbl>
            <c:dLbl>
              <c:idx val="2"/>
              <c:layout>
                <c:manualLayout>
                  <c:x val="0"/>
                  <c:y val="1.0247071401015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42-4665-BB1A-7C583C59D2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'45'!$G$5:$J$5</c:f>
              <c:strCache>
                <c:ptCount val="4"/>
                <c:pt idx="0">
                  <c:v>NO ASISTIERON</c:v>
                </c:pt>
                <c:pt idx="1">
                  <c:v>SE PRESENTARON</c:v>
                </c:pt>
                <c:pt idx="2">
                  <c:v>NO APROBADOS</c:v>
                </c:pt>
                <c:pt idx="3">
                  <c:v>APROBADOS</c:v>
                </c:pt>
              </c:strCache>
            </c:strRef>
          </c:cat>
          <c:val>
            <c:numRef>
              <c:f>'45'!$G$6:$J$6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042-4665-BB1A-7C583C59D2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197712"/>
        <c:axId val="2044201872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00FFFF"/>
              </a:solidFill>
              <a:round/>
            </a:ln>
            <a:effectLst>
              <a:outerShdw blurRad="50800" dist="50800" dir="5400000" algn="ctr" rotWithShape="0">
                <a:srgbClr val="002060"/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042-4665-BB1A-7C583C59D29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042-4665-BB1A-7C583C59D29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042-4665-BB1A-7C583C59D2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'45'!$G$5:$J$5</c:f>
              <c:strCache>
                <c:ptCount val="4"/>
                <c:pt idx="0">
                  <c:v>NO ASISTIERON</c:v>
                </c:pt>
                <c:pt idx="1">
                  <c:v>SE PRESENTARON</c:v>
                </c:pt>
                <c:pt idx="2">
                  <c:v>NO APROBADOS</c:v>
                </c:pt>
                <c:pt idx="3">
                  <c:v>APROBADOS</c:v>
                </c:pt>
              </c:strCache>
            </c:strRef>
          </c:cat>
          <c:val>
            <c:numRef>
              <c:f>'45'!$G$7:$J$7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1042-4665-BB1A-7C583C59D2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4204368"/>
        <c:axId val="2044203952"/>
      </c:lineChart>
      <c:catAx>
        <c:axId val="204419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44201872"/>
        <c:crosses val="autoZero"/>
        <c:auto val="1"/>
        <c:lblAlgn val="ctr"/>
        <c:lblOffset val="100"/>
        <c:noMultiLvlLbl val="0"/>
      </c:catAx>
      <c:valAx>
        <c:axId val="2044201872"/>
        <c:scaling>
          <c:orientation val="minMax"/>
          <c:max val="5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2044197712"/>
        <c:crosses val="autoZero"/>
        <c:crossBetween val="between"/>
        <c:majorUnit val="2"/>
      </c:valAx>
      <c:valAx>
        <c:axId val="2044203952"/>
        <c:scaling>
          <c:orientation val="minMax"/>
          <c:max val="5"/>
        </c:scaling>
        <c:delete val="1"/>
        <c:axPos val="r"/>
        <c:numFmt formatCode="General" sourceLinked="1"/>
        <c:majorTickMark val="none"/>
        <c:minorTickMark val="none"/>
        <c:tickLblPos val="nextTo"/>
        <c:crossAx val="2044204368"/>
        <c:crosses val="max"/>
        <c:crossBetween val="between"/>
      </c:valAx>
      <c:catAx>
        <c:axId val="2044204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4203952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9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ETAPA IV</a:t>
            </a:r>
            <a:endParaRPr lang="es-MX" sz="9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9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r>
              <a:rPr lang="es-MX" sz="9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ENTREVISTA</a:t>
            </a:r>
            <a:endParaRPr lang="es-MX" sz="9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9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r>
              <a:rPr lang="es-MX" sz="9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02/08/2023</a:t>
            </a:r>
            <a:endParaRPr lang="es-MX" sz="9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9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endParaRPr lang="es-MX" sz="900" b="0">
              <a:solidFill>
                <a:sysClr val="windowText" lastClr="000000"/>
              </a:solidFill>
              <a:latin typeface="Montserrat" panose="00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ysClr val="windowText" lastClr="00000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'45'!$P$5</c:f>
              <c:strCache>
                <c:ptCount val="1"/>
                <c:pt idx="0">
                  <c:v>FINALISTA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 prst="angle"/>
              <a:bevelB w="254000" h="3810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 prst="angle"/>
              </a:sp3d>
            </c:spPr>
            <c:extLst>
              <c:ext xmlns:c16="http://schemas.microsoft.com/office/drawing/2014/chart" uri="{C3380CC4-5D6E-409C-BE32-E72D297353CC}">
                <c16:uniqueId val="{00000001-01EA-454A-9114-DA84BEACE3A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 prst="angle"/>
              </a:sp3d>
            </c:spPr>
            <c:extLst>
              <c:ext xmlns:c16="http://schemas.microsoft.com/office/drawing/2014/chart" uri="{C3380CC4-5D6E-409C-BE32-E72D297353CC}">
                <c16:uniqueId val="{00000003-01EA-454A-9114-DA84BEACE3A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'45'!$Q$4:$R$4</c:f>
              <c:strCache>
                <c:ptCount val="2"/>
                <c:pt idx="0">
                  <c:v>FINALISTA 1</c:v>
                </c:pt>
                <c:pt idx="1">
                  <c:v>FINALISTA 2</c:v>
                </c:pt>
              </c:strCache>
            </c:strRef>
          </c:cat>
          <c:val>
            <c:numRef>
              <c:f>'45'!$Q$5:$R$5</c:f>
              <c:numCache>
                <c:formatCode>General</c:formatCode>
                <c:ptCount val="2"/>
                <c:pt idx="0">
                  <c:v>87.1</c:v>
                </c:pt>
                <c:pt idx="1">
                  <c:v>81.2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EA-454A-9114-DA84BEACE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190640"/>
        <c:axId val="2044194384"/>
      </c:barChart>
      <c:lineChart>
        <c:grouping val="standard"/>
        <c:varyColors val="0"/>
        <c:ser>
          <c:idx val="1"/>
          <c:order val="1"/>
          <c:tx>
            <c:strRef>
              <c:f>'45'!$P$6</c:f>
              <c:strCache>
                <c:ptCount val="1"/>
                <c:pt idx="0">
                  <c:v>UNIVERSO</c:v>
                </c:pt>
              </c:strCache>
            </c:strRef>
          </c:tx>
          <c:spPr>
            <a:ln w="28575" cap="rnd">
              <a:solidFill>
                <a:srgbClr val="00FFFF"/>
              </a:solidFill>
              <a:round/>
            </a:ln>
            <a:effectLst>
              <a:outerShdw blurRad="50800" dist="50800" dir="5400000" algn="ctr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1EA-454A-9114-DA84BEACE3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'45'!$Q$4:$R$4</c:f>
              <c:strCache>
                <c:ptCount val="2"/>
                <c:pt idx="0">
                  <c:v>FINALISTA 1</c:v>
                </c:pt>
                <c:pt idx="1">
                  <c:v>FINALISTA 2</c:v>
                </c:pt>
              </c:strCache>
            </c:strRef>
          </c:cat>
          <c:val>
            <c:numRef>
              <c:f>'45'!$Q$6:$R$6</c:f>
              <c:numCache>
                <c:formatCode>General</c:formatCode>
                <c:ptCount val="2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1EA-454A-9114-DA84BEACE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3269664"/>
        <c:axId val="2043265504"/>
      </c:lineChart>
      <c:catAx>
        <c:axId val="204419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44194384"/>
        <c:crosses val="autoZero"/>
        <c:auto val="1"/>
        <c:lblAlgn val="ctr"/>
        <c:lblOffset val="100"/>
        <c:noMultiLvlLbl val="0"/>
      </c:catAx>
      <c:valAx>
        <c:axId val="2044194384"/>
        <c:scaling>
          <c:orientation val="minMax"/>
          <c:max val="100"/>
          <c:min val="10"/>
        </c:scaling>
        <c:delete val="1"/>
        <c:axPos val="l"/>
        <c:numFmt formatCode="General" sourceLinked="1"/>
        <c:majorTickMark val="none"/>
        <c:minorTickMark val="none"/>
        <c:tickLblPos val="nextTo"/>
        <c:crossAx val="2044190640"/>
        <c:crosses val="autoZero"/>
        <c:crossBetween val="between"/>
        <c:majorUnit val="10"/>
        <c:minorUnit val="5"/>
      </c:valAx>
      <c:valAx>
        <c:axId val="2043265504"/>
        <c:scaling>
          <c:orientation val="minMax"/>
          <c:max val="100"/>
          <c:min val="10"/>
        </c:scaling>
        <c:delete val="1"/>
        <c:axPos val="r"/>
        <c:numFmt formatCode="General" sourceLinked="1"/>
        <c:majorTickMark val="none"/>
        <c:minorTickMark val="none"/>
        <c:tickLblPos val="nextTo"/>
        <c:crossAx val="2043269664"/>
        <c:crosses val="max"/>
        <c:crossBetween val="between"/>
        <c:majorUnit val="5"/>
      </c:valAx>
      <c:catAx>
        <c:axId val="2043269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32655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ETAPA 1</a:t>
            </a:r>
          </a:p>
          <a:p>
            <a:pPr>
              <a:defRPr/>
            </a:pPr>
            <a:r>
              <a:rPr lang="es-MX"/>
              <a:t>FILTRO CURRICULAR</a:t>
            </a:r>
          </a:p>
          <a:p>
            <a:pPr>
              <a:defRPr/>
            </a:pPr>
            <a:r>
              <a:rPr lang="es-MX"/>
              <a:t>18/01/2023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 prst="angle"/>
              <a:bevelB w="254000" h="381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774C-404E-A691-1F19A52498B1}"/>
              </c:ext>
            </c:extLst>
          </c:dPt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3-774C-404E-A691-1F19A52498B1}"/>
              </c:ext>
            </c:extLst>
          </c:dPt>
          <c:dLbls>
            <c:dLbl>
              <c:idx val="0"/>
              <c:layout>
                <c:manualLayout>
                  <c:x val="-0.12697191163488419"/>
                  <c:y val="0.156117764494279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4C-404E-A691-1F19A52498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'[CONVOCATORIAS.xlsx]33'!$B$5:$C$5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'[CONVOCATORIAS.xlsx]33'!$B$6:$C$6</c:f>
              <c:numCache>
                <c:formatCode>General</c:formatCode>
                <c:ptCount val="2"/>
                <c:pt idx="0">
                  <c:v>64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4C-404E-A691-1F19A52498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3268416"/>
        <c:axId val="2043269248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>
              <a:outerShdw blurRad="50800" dist="50800" dir="5400000" algn="ctr" rotWithShape="0">
                <a:schemeClr val="accent2"/>
              </a:outerShdw>
            </a:effectLst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rgbClr val="00FFFF"/>
                </a:solidFill>
                <a:round/>
              </a:ln>
              <a:effectLst>
                <a:outerShdw blurRad="50800" dist="50800" dir="5400000" algn="ctr" rotWithShape="0">
                  <a:schemeClr val="accent2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774C-404E-A691-1F19A52498B1}"/>
              </c:ext>
            </c:extLst>
          </c:dPt>
          <c:dLbls>
            <c:dLbl>
              <c:idx val="0"/>
              <c:layout>
                <c:manualLayout>
                  <c:x val="0.40975778772070365"/>
                  <c:y val="-2.1947864317265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4C-404E-A691-1F19A52498B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74C-404E-A691-1F19A52498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'[CONVOCATORIAS.xlsx]33'!$B$5:$C$5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'[CONVOCATORIAS.xlsx]33'!$B$7:$C$7</c:f>
              <c:numCache>
                <c:formatCode>General</c:formatCode>
                <c:ptCount val="2"/>
                <c:pt idx="0">
                  <c:v>74</c:v>
                </c:pt>
                <c:pt idx="1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774C-404E-A691-1F19A52498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3270496"/>
        <c:axId val="2043262176"/>
      </c:lineChart>
      <c:catAx>
        <c:axId val="204326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43269248"/>
        <c:crosses val="autoZero"/>
        <c:auto val="1"/>
        <c:lblAlgn val="ctr"/>
        <c:lblOffset val="100"/>
        <c:noMultiLvlLbl val="0"/>
      </c:catAx>
      <c:valAx>
        <c:axId val="2043269248"/>
        <c:scaling>
          <c:orientation val="minMax"/>
          <c:max val="80"/>
          <c:min val="5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43268416"/>
        <c:crosses val="autoZero"/>
        <c:crossBetween val="between"/>
      </c:valAx>
      <c:valAx>
        <c:axId val="2043262176"/>
        <c:scaling>
          <c:orientation val="minMax"/>
          <c:max val="80"/>
          <c:min val="5"/>
        </c:scaling>
        <c:delete val="1"/>
        <c:axPos val="r"/>
        <c:numFmt formatCode="General" sourceLinked="1"/>
        <c:majorTickMark val="none"/>
        <c:minorTickMark val="none"/>
        <c:tickLblPos val="nextTo"/>
        <c:crossAx val="2043270496"/>
        <c:crosses val="max"/>
        <c:crossBetween val="between"/>
      </c:valAx>
      <c:catAx>
        <c:axId val="2043270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32621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s-MX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1200" baseline="0">
                <a:latin typeface="Montserrat" panose="00000500000000000000" pitchFamily="2" charset="0"/>
              </a:rPr>
              <a:t>EXAMEN Y REVISIÓN DOCUMENTAL</a:t>
            </a:r>
          </a:p>
          <a:p>
            <a:pPr>
              <a:defRPr sz="1200">
                <a:latin typeface="Montserrat" panose="00000500000000000000" pitchFamily="2" charset="0"/>
              </a:defRPr>
            </a:pPr>
            <a:r>
              <a:rPr lang="es-MX" sz="1200">
                <a:latin typeface="Montserrat" panose="00000500000000000000" pitchFamily="2" charset="0"/>
              </a:rPr>
              <a:t>28/06/2023</a:t>
            </a:r>
          </a:p>
        </c:rich>
      </c:tx>
      <c:layout>
        <c:manualLayout>
          <c:xMode val="edge"/>
          <c:yMode val="edge"/>
          <c:x val="0.16821015270818421"/>
          <c:y val="2.23713646532438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'45'!$L$5</c:f>
              <c:strCache>
                <c:ptCount val="1"/>
                <c:pt idx="0">
                  <c:v>APROBADOS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 prst="angle"/>
              <a:bevelB w="254000" h="3810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 prst="angle"/>
              </a:sp3d>
            </c:spPr>
            <c:extLst>
              <c:ext xmlns:c16="http://schemas.microsoft.com/office/drawing/2014/chart" uri="{C3380CC4-5D6E-409C-BE32-E72D297353CC}">
                <c16:uniqueId val="{00000001-EF7A-4534-9CA3-88EA66312DA9}"/>
              </c:ext>
            </c:extLst>
          </c:dPt>
          <c:dLbls>
            <c:dLbl>
              <c:idx val="1"/>
              <c:layout>
                <c:manualLayout>
                  <c:x val="0.125"/>
                  <c:y val="6.2639821029082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7A-4534-9CA3-88EA66312D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'45'!$M$4:$N$4</c:f>
              <c:strCache>
                <c:ptCount val="2"/>
                <c:pt idx="0">
                  <c:v>APROBADOS</c:v>
                </c:pt>
                <c:pt idx="1">
                  <c:v>NO APROBADOS</c:v>
                </c:pt>
              </c:strCache>
            </c:strRef>
          </c:cat>
          <c:val>
            <c:numRef>
              <c:f>'45'!$M$5:$N$5</c:f>
              <c:numCache>
                <c:formatCode>General</c:formatCode>
                <c:ptCount val="2"/>
                <c:pt idx="0">
                  <c:v>1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F7A-4534-9CA3-88EA66312D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3263840"/>
        <c:axId val="2043274656"/>
      </c:barChart>
      <c:lineChart>
        <c:grouping val="standard"/>
        <c:varyColors val="0"/>
        <c:ser>
          <c:idx val="1"/>
          <c:order val="1"/>
          <c:tx>
            <c:strRef>
              <c:f>'45'!$L$6</c:f>
              <c:strCache>
                <c:ptCount val="1"/>
                <c:pt idx="0">
                  <c:v>UNIVERSO</c:v>
                </c:pt>
              </c:strCache>
            </c:strRef>
          </c:tx>
          <c:spPr>
            <a:ln w="28575" cap="rnd">
              <a:solidFill>
                <a:srgbClr val="00FFFF"/>
              </a:solidFill>
              <a:round/>
            </a:ln>
            <a:effectLst>
              <a:outerShdw blurRad="50800" dist="50800" dir="5400000" algn="ctr" rotWithShape="0">
                <a:schemeClr val="accent6">
                  <a:lumMod val="60000"/>
                  <a:lumOff val="40000"/>
                </a:schemeClr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F7A-4534-9CA3-88EA66312DA9}"/>
                </c:ext>
              </c:extLst>
            </c:dLbl>
            <c:dLbl>
              <c:idx val="1"/>
              <c:layout>
                <c:manualLayout>
                  <c:x val="-6.4393939393939392E-2"/>
                  <c:y val="-5.8165548098434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F7A-4534-9CA3-88EA66312D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'45'!$M$4:$N$4</c:f>
              <c:strCache>
                <c:ptCount val="2"/>
                <c:pt idx="0">
                  <c:v>APROBADOS</c:v>
                </c:pt>
                <c:pt idx="1">
                  <c:v>NO APROBADOS</c:v>
                </c:pt>
              </c:strCache>
            </c:strRef>
          </c:cat>
          <c:val>
            <c:numRef>
              <c:f>'45'!$M$6:$N$6</c:f>
              <c:numCache>
                <c:formatCode>General</c:formatCode>
                <c:ptCount val="2"/>
                <c:pt idx="0">
                  <c:v>15</c:v>
                </c:pt>
                <c:pt idx="1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F7A-4534-9CA3-88EA66312D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3264256"/>
        <c:axId val="2043275488"/>
      </c:lineChart>
      <c:catAx>
        <c:axId val="204326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43274656"/>
        <c:crosses val="autoZero"/>
        <c:auto val="1"/>
        <c:lblAlgn val="ctr"/>
        <c:lblOffset val="100"/>
        <c:noMultiLvlLbl val="0"/>
      </c:catAx>
      <c:valAx>
        <c:axId val="2043274656"/>
        <c:scaling>
          <c:orientation val="minMax"/>
          <c:max val="33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2043263840"/>
        <c:crosses val="autoZero"/>
        <c:crossBetween val="between"/>
        <c:majorUnit val="5"/>
        <c:minorUnit val="5"/>
      </c:valAx>
      <c:valAx>
        <c:axId val="2043275488"/>
        <c:scaling>
          <c:orientation val="minMax"/>
          <c:max val="33"/>
          <c:min val="0"/>
        </c:scaling>
        <c:delete val="1"/>
        <c:axPos val="r"/>
        <c:numFmt formatCode="General" sourceLinked="1"/>
        <c:majorTickMark val="none"/>
        <c:minorTickMark val="none"/>
        <c:tickLblPos val="nextTo"/>
        <c:crossAx val="2043264256"/>
        <c:crosses val="max"/>
        <c:crossBetween val="between"/>
        <c:majorUnit val="5"/>
        <c:minorUnit val="5"/>
      </c:valAx>
      <c:catAx>
        <c:axId val="20432642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327548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MX" sz="12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ENTREVISTA</a:t>
            </a:r>
            <a:endParaRPr lang="es-MX" sz="12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2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r>
              <a:rPr lang="es-MX" sz="1200" b="0" i="0" baseline="0">
                <a:solidFill>
                  <a:sysClr val="windowText" lastClr="000000"/>
                </a:solidFill>
                <a:effectLst/>
                <a:latin typeface="Montserrat" panose="00000500000000000000" pitchFamily="2" charset="0"/>
              </a:rPr>
              <a:t>24/08/2023</a:t>
            </a:r>
            <a:endParaRPr lang="es-MX" sz="1200" b="0">
              <a:solidFill>
                <a:sysClr val="windowText" lastClr="000000"/>
              </a:solidFill>
              <a:effectLst/>
              <a:latin typeface="Montserrat" panose="00000500000000000000" pitchFamily="2" charset="0"/>
            </a:endParaRPr>
          </a:p>
          <a:p>
            <a:pPr>
              <a:defRPr sz="1200">
                <a:solidFill>
                  <a:sysClr val="windowText" lastClr="000000"/>
                </a:solidFill>
                <a:latin typeface="Montserrat" panose="00000500000000000000" pitchFamily="2" charset="0"/>
              </a:defRPr>
            </a:pPr>
            <a:endParaRPr lang="es-MX" sz="1200" b="0">
              <a:solidFill>
                <a:sysClr val="windowText" lastClr="000000"/>
              </a:solidFill>
              <a:latin typeface="Montserrat" panose="00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ysClr val="windowText" lastClr="00000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'45'!$P$5</c:f>
              <c:strCache>
                <c:ptCount val="1"/>
                <c:pt idx="0">
                  <c:v>FINALISTA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 prst="angle"/>
              <a:bevelB w="254000" h="3810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 prst="angle"/>
              </a:sp3d>
            </c:spPr>
            <c:extLst>
              <c:ext xmlns:c16="http://schemas.microsoft.com/office/drawing/2014/chart" uri="{C3380CC4-5D6E-409C-BE32-E72D297353CC}">
                <c16:uniqueId val="{00000001-A682-4CCA-AF4C-D91A007C09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'45'!$Q$4</c:f>
              <c:strCache>
                <c:ptCount val="1"/>
                <c:pt idx="0">
                  <c:v>FINALISTA 1</c:v>
                </c:pt>
              </c:strCache>
            </c:strRef>
          </c:cat>
          <c:val>
            <c:numRef>
              <c:f>'45'!$Q$5</c:f>
              <c:numCache>
                <c:formatCode>General</c:formatCode>
                <c:ptCount val="1"/>
                <c:pt idx="0">
                  <c:v>88.7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82-4CCA-AF4C-D91A007C09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190640"/>
        <c:axId val="2044194384"/>
      </c:barChart>
      <c:lineChart>
        <c:grouping val="standard"/>
        <c:varyColors val="0"/>
        <c:ser>
          <c:idx val="1"/>
          <c:order val="1"/>
          <c:tx>
            <c:strRef>
              <c:f>'45'!$P$6</c:f>
              <c:strCache>
                <c:ptCount val="1"/>
                <c:pt idx="0">
                  <c:v>UNIVERSO</c:v>
                </c:pt>
              </c:strCache>
            </c:strRef>
          </c:tx>
          <c:spPr>
            <a:ln w="28575" cap="rnd">
              <a:solidFill>
                <a:srgbClr val="00FFFF"/>
              </a:solidFill>
              <a:round/>
            </a:ln>
            <a:effectLst>
              <a:outerShdw blurRad="50800" dist="50800" dir="5400000" algn="ctr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82-4CCA-AF4C-D91A007C09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'45'!$Q$4:$R$4</c:f>
              <c:strCache>
                <c:ptCount val="2"/>
                <c:pt idx="0">
                  <c:v>FINALISTA 1</c:v>
                </c:pt>
                <c:pt idx="1">
                  <c:v>FINALISTA 2</c:v>
                </c:pt>
              </c:strCache>
            </c:strRef>
          </c:cat>
          <c:val>
            <c:numRef>
              <c:f>'45'!$Q$6:$R$6</c:f>
              <c:numCache>
                <c:formatCode>General</c:formatCode>
                <c:ptCount val="2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682-4CCA-AF4C-D91A007C09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3269664"/>
        <c:axId val="2043265504"/>
      </c:lineChart>
      <c:catAx>
        <c:axId val="204419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44194384"/>
        <c:crosses val="autoZero"/>
        <c:auto val="1"/>
        <c:lblAlgn val="ctr"/>
        <c:lblOffset val="100"/>
        <c:noMultiLvlLbl val="0"/>
      </c:catAx>
      <c:valAx>
        <c:axId val="2044194384"/>
        <c:scaling>
          <c:orientation val="minMax"/>
          <c:max val="100"/>
          <c:min val="10"/>
        </c:scaling>
        <c:delete val="1"/>
        <c:axPos val="l"/>
        <c:numFmt formatCode="General" sourceLinked="1"/>
        <c:majorTickMark val="none"/>
        <c:minorTickMark val="none"/>
        <c:tickLblPos val="nextTo"/>
        <c:crossAx val="2044190640"/>
        <c:crosses val="autoZero"/>
        <c:crossBetween val="between"/>
        <c:majorUnit val="10"/>
        <c:minorUnit val="5"/>
      </c:valAx>
      <c:valAx>
        <c:axId val="2043265504"/>
        <c:scaling>
          <c:orientation val="minMax"/>
          <c:max val="100"/>
          <c:min val="10"/>
        </c:scaling>
        <c:delete val="1"/>
        <c:axPos val="r"/>
        <c:numFmt formatCode="General" sourceLinked="1"/>
        <c:majorTickMark val="none"/>
        <c:minorTickMark val="none"/>
        <c:tickLblPos val="nextTo"/>
        <c:crossAx val="2043269664"/>
        <c:crosses val="max"/>
        <c:crossBetween val="between"/>
        <c:majorUnit val="5"/>
      </c:valAx>
      <c:catAx>
        <c:axId val="2043269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32655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ETAPA II</a:t>
            </a:r>
          </a:p>
          <a:p>
            <a:pPr>
              <a:defRPr/>
            </a:pPr>
            <a:r>
              <a:rPr lang="es-MX"/>
              <a:t>EXAMEN DE CONOCIMIENTOS Y HABILIDADES</a:t>
            </a:r>
          </a:p>
          <a:p>
            <a:pPr>
              <a:defRPr/>
            </a:pPr>
            <a:r>
              <a:rPr lang="es-MX"/>
              <a:t>16/02/2023</a:t>
            </a:r>
          </a:p>
        </c:rich>
      </c:tx>
      <c:layout>
        <c:manualLayout>
          <c:xMode val="edge"/>
          <c:yMode val="edge"/>
          <c:x val="0.1910895753415438"/>
          <c:y val="2.62725779967159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0438286560333804"/>
          <c:y val="0.29372043463839687"/>
          <c:w val="0.79318493842115889"/>
          <c:h val="0.5759606473737630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/>
              </a:sp3d>
            </c:spPr>
            <c:extLst>
              <c:ext xmlns:c16="http://schemas.microsoft.com/office/drawing/2014/chart" uri="{C3380CC4-5D6E-409C-BE32-E72D297353CC}">
                <c16:uniqueId val="{00000001-68A9-4024-AE54-B0CF5D03A37B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/>
              </a:sp3d>
            </c:spPr>
            <c:extLst>
              <c:ext xmlns:c16="http://schemas.microsoft.com/office/drawing/2014/chart" uri="{C3380CC4-5D6E-409C-BE32-E72D297353CC}">
                <c16:uniqueId val="{00000003-68A9-4024-AE54-B0CF5D03A37B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/>
              </a:sp3d>
            </c:spPr>
            <c:extLst>
              <c:ext xmlns:c16="http://schemas.microsoft.com/office/drawing/2014/chart" uri="{C3380CC4-5D6E-409C-BE32-E72D297353CC}">
                <c16:uniqueId val="{00000005-68A9-4024-AE54-B0CF5D03A37B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/>
              </a:sp3d>
            </c:spPr>
            <c:extLst>
              <c:ext xmlns:c16="http://schemas.microsoft.com/office/drawing/2014/chart" uri="{C3380CC4-5D6E-409C-BE32-E72D297353CC}">
                <c16:uniqueId val="{00000007-68A9-4024-AE54-B0CF5D03A37B}"/>
              </c:ext>
            </c:extLst>
          </c:dPt>
          <c:dPt>
            <c:idx val="4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/>
              </a:sp3d>
            </c:spPr>
            <c:extLst>
              <c:ext xmlns:c16="http://schemas.microsoft.com/office/drawing/2014/chart" uri="{C3380CC4-5D6E-409C-BE32-E72D297353CC}">
                <c16:uniqueId val="{00000009-68A9-4024-AE54-B0CF5D03A37B}"/>
              </c:ext>
            </c:extLst>
          </c:dPt>
          <c:dLbls>
            <c:dLbl>
              <c:idx val="2"/>
              <c:layout>
                <c:manualLayout>
                  <c:x val="-3.8535633779184244E-3"/>
                  <c:y val="9.67800714337580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8A9-4024-AE54-B0CF5D03A37B}"/>
                </c:ext>
              </c:extLst>
            </c:dLbl>
            <c:dLbl>
              <c:idx val="3"/>
              <c:layout>
                <c:manualLayout>
                  <c:x val="0"/>
                  <c:y val="1.0247071401015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8A9-4024-AE54-B0CF5D03A3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'[CONVOCATORIAS.xlsx]33'!$F$5:$J$5</c:f>
              <c:strCache>
                <c:ptCount val="5"/>
                <c:pt idx="0">
                  <c:v>CANCELARON PARTICIPACIÓN</c:v>
                </c:pt>
                <c:pt idx="1">
                  <c:v>NO ASISTIERON</c:v>
                </c:pt>
                <c:pt idx="2">
                  <c:v>SE PRESENTARON</c:v>
                </c:pt>
                <c:pt idx="3">
                  <c:v>NO APROBADOS</c:v>
                </c:pt>
                <c:pt idx="4">
                  <c:v>APROBADOS</c:v>
                </c:pt>
              </c:strCache>
            </c:strRef>
          </c:cat>
          <c:val>
            <c:numRef>
              <c:f>'[CONVOCATORIAS.xlsx]33'!$F$6:$J$6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6</c:v>
                </c:pt>
                <c:pt idx="3">
                  <c:v>4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8A9-4024-AE54-B0CF5D03A3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197712"/>
        <c:axId val="2044201872"/>
      </c:barChart>
      <c:catAx>
        <c:axId val="204419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44201872"/>
        <c:crosses val="autoZero"/>
        <c:auto val="1"/>
        <c:lblAlgn val="ctr"/>
        <c:lblOffset val="100"/>
        <c:noMultiLvlLbl val="0"/>
      </c:catAx>
      <c:valAx>
        <c:axId val="2044201872"/>
        <c:scaling>
          <c:orientation val="minMax"/>
          <c:max val="12"/>
        </c:scaling>
        <c:delete val="1"/>
        <c:axPos val="l"/>
        <c:numFmt formatCode="General" sourceLinked="1"/>
        <c:majorTickMark val="none"/>
        <c:minorTickMark val="none"/>
        <c:tickLblPos val="nextTo"/>
        <c:crossAx val="2044197712"/>
        <c:crosses val="autoZero"/>
        <c:crossBetween val="between"/>
        <c:majorUnit val="2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s-MX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ETAPA III</a:t>
            </a:r>
          </a:p>
          <a:p>
            <a:pPr>
              <a:defRPr/>
            </a:pPr>
            <a:r>
              <a:rPr lang="es-MX"/>
              <a:t>REVISIÓN DOCUMENTAL</a:t>
            </a:r>
          </a:p>
          <a:p>
            <a:pPr>
              <a:defRPr/>
            </a:pPr>
            <a:r>
              <a:rPr lang="es-MX"/>
              <a:t>01/03/2023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'[CONVOCATORIAS.xlsx]33'!$L$5</c:f>
              <c:strCache>
                <c:ptCount val="1"/>
                <c:pt idx="0">
                  <c:v>APROBADOS</c:v>
                </c:pt>
              </c:strCache>
            </c:strRef>
          </c:tx>
          <c:spPr>
            <a:solidFill>
              <a:srgbClr val="00CC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 prst="angle"/>
              <a:bevelB w="254000" h="381000" prst="angle"/>
            </a:sp3d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CA-45C8-B844-33F48DFA75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'[CONVOCATORIAS.xlsx]33'!$M$4:$N$4</c:f>
              <c:strCache>
                <c:ptCount val="2"/>
                <c:pt idx="0">
                  <c:v>APROBADOS</c:v>
                </c:pt>
                <c:pt idx="1">
                  <c:v>NO APROBADOS</c:v>
                </c:pt>
              </c:strCache>
            </c:strRef>
          </c:cat>
          <c:val>
            <c:numRef>
              <c:f>'[CONVOCATORIAS.xlsx]33'!$M$5:$N$5</c:f>
              <c:numCache>
                <c:formatCode>General</c:formatCode>
                <c:ptCount val="2"/>
                <c:pt idx="0">
                  <c:v>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CA-45C8-B844-33F48DFA75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3263840"/>
        <c:axId val="2043274656"/>
      </c:barChart>
      <c:lineChart>
        <c:grouping val="standard"/>
        <c:varyColors val="0"/>
        <c:ser>
          <c:idx val="1"/>
          <c:order val="1"/>
          <c:tx>
            <c:strRef>
              <c:f>'[CONVOCATORIAS.xlsx]33'!$L$6</c:f>
              <c:strCache>
                <c:ptCount val="1"/>
                <c:pt idx="0">
                  <c:v>UNIVERSO</c:v>
                </c:pt>
              </c:strCache>
            </c:strRef>
          </c:tx>
          <c:spPr>
            <a:ln w="28575" cap="rnd">
              <a:solidFill>
                <a:srgbClr val="00FFFF"/>
              </a:solidFill>
              <a:round/>
            </a:ln>
            <a:effectLst>
              <a:outerShdw blurRad="50800" dist="50800" dir="5400000" algn="ctr" rotWithShape="0">
                <a:schemeClr val="accent6">
                  <a:lumMod val="60000"/>
                  <a:lumOff val="40000"/>
                </a:schemeClr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7CA-45C8-B844-33F48DFA75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'[CONVOCATORIAS.xlsx]33'!$M$4:$N$4</c:f>
              <c:strCache>
                <c:ptCount val="2"/>
                <c:pt idx="0">
                  <c:v>APROBADOS</c:v>
                </c:pt>
                <c:pt idx="1">
                  <c:v>NO APROBADOS</c:v>
                </c:pt>
              </c:strCache>
            </c:strRef>
          </c:cat>
          <c:val>
            <c:numRef>
              <c:f>'[CONVOCATORIAS.xlsx]33'!$M$6:$N$6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7CA-45C8-B844-33F48DFA75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3264256"/>
        <c:axId val="2043275488"/>
      </c:lineChart>
      <c:catAx>
        <c:axId val="204326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43274656"/>
        <c:crosses val="autoZero"/>
        <c:auto val="1"/>
        <c:lblAlgn val="ctr"/>
        <c:lblOffset val="100"/>
        <c:noMultiLvlLbl val="0"/>
      </c:catAx>
      <c:valAx>
        <c:axId val="2043274656"/>
        <c:scaling>
          <c:orientation val="minMax"/>
          <c:max val="3"/>
        </c:scaling>
        <c:delete val="1"/>
        <c:axPos val="l"/>
        <c:numFmt formatCode="General" sourceLinked="1"/>
        <c:majorTickMark val="none"/>
        <c:minorTickMark val="none"/>
        <c:tickLblPos val="nextTo"/>
        <c:crossAx val="2043263840"/>
        <c:crosses val="autoZero"/>
        <c:crossBetween val="between"/>
        <c:majorUnit val="1"/>
      </c:valAx>
      <c:valAx>
        <c:axId val="2043275488"/>
        <c:scaling>
          <c:orientation val="minMax"/>
          <c:max val="3"/>
        </c:scaling>
        <c:delete val="1"/>
        <c:axPos val="r"/>
        <c:numFmt formatCode="General" sourceLinked="1"/>
        <c:majorTickMark val="none"/>
        <c:minorTickMark val="none"/>
        <c:tickLblPos val="nextTo"/>
        <c:crossAx val="2043264256"/>
        <c:crosses val="max"/>
        <c:crossBetween val="between"/>
        <c:majorUnit val="1"/>
      </c:valAx>
      <c:catAx>
        <c:axId val="20432642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327548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ETAPA IV</a:t>
            </a:r>
          </a:p>
          <a:p>
            <a:pPr>
              <a:defRPr/>
            </a:pPr>
            <a:r>
              <a:rPr lang="es-MX"/>
              <a:t>ENTREVISTA</a:t>
            </a:r>
          </a:p>
          <a:p>
            <a:pPr>
              <a:defRPr/>
            </a:pPr>
            <a:r>
              <a:rPr lang="es-MX"/>
              <a:t>08/03/2023</a:t>
            </a:r>
          </a:p>
          <a:p>
            <a:pPr>
              <a:defRPr/>
            </a:pPr>
            <a:endParaRPr lang="es-MX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'[CONVOCATORIAS.xlsx]33'!$P$5</c:f>
              <c:strCache>
                <c:ptCount val="1"/>
                <c:pt idx="0">
                  <c:v>FINALISTA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 prst="angle"/>
              <a:bevelB w="254000" h="3810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 prst="angle"/>
              </a:sp3d>
            </c:spPr>
            <c:extLst>
              <c:ext xmlns:c16="http://schemas.microsoft.com/office/drawing/2014/chart" uri="{C3380CC4-5D6E-409C-BE32-E72D297353CC}">
                <c16:uniqueId val="{00000001-A008-46E3-AC28-2BE0473E7AD8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 prst="angle"/>
                <a:bevelB w="254000" h="381000" prst="angle"/>
              </a:sp3d>
            </c:spPr>
            <c:extLst>
              <c:ext xmlns:c16="http://schemas.microsoft.com/office/drawing/2014/chart" uri="{C3380CC4-5D6E-409C-BE32-E72D297353CC}">
                <c16:uniqueId val="{00000003-A008-46E3-AC28-2BE0473E7AD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'[CONVOCATORIAS.xlsx]33'!$Q$4:$R$4</c:f>
              <c:strCache>
                <c:ptCount val="2"/>
                <c:pt idx="0">
                  <c:v>FINALISTA</c:v>
                </c:pt>
                <c:pt idx="1">
                  <c:v>NO APROBADOS</c:v>
                </c:pt>
              </c:strCache>
            </c:strRef>
          </c:cat>
          <c:val>
            <c:numRef>
              <c:f>'[CONVOCATORIAS.xlsx]33'!$Q$5:$R$5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08-46E3-AC28-2BE0473E7A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190640"/>
        <c:axId val="2044194384"/>
      </c:barChart>
      <c:lineChart>
        <c:grouping val="standard"/>
        <c:varyColors val="0"/>
        <c:ser>
          <c:idx val="1"/>
          <c:order val="1"/>
          <c:tx>
            <c:strRef>
              <c:f>'[CONVOCATORIAS.xlsx]33'!$P$6</c:f>
              <c:strCache>
                <c:ptCount val="1"/>
                <c:pt idx="0">
                  <c:v>UNIVERSO</c:v>
                </c:pt>
              </c:strCache>
            </c:strRef>
          </c:tx>
          <c:spPr>
            <a:ln w="28575" cap="rnd">
              <a:solidFill>
                <a:srgbClr val="00FFFF"/>
              </a:solidFill>
              <a:round/>
            </a:ln>
            <a:effectLst>
              <a:outerShdw blurRad="50800" dist="50800" dir="5400000" algn="ctr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008-46E3-AC28-2BE0473E7A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'[CONVOCATORIAS.xlsx]33'!$Q$4:$R$4</c:f>
              <c:strCache>
                <c:ptCount val="2"/>
                <c:pt idx="0">
                  <c:v>FINALISTA</c:v>
                </c:pt>
                <c:pt idx="1">
                  <c:v>NO APROBADOS</c:v>
                </c:pt>
              </c:strCache>
            </c:strRef>
          </c:cat>
          <c:val>
            <c:numRef>
              <c:f>'[CONVOCATORIAS.xlsx]33'!$Q$6:$R$6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008-46E3-AC28-2BE0473E7A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3269664"/>
        <c:axId val="2043265504"/>
      </c:lineChart>
      <c:catAx>
        <c:axId val="204419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44194384"/>
        <c:crosses val="autoZero"/>
        <c:auto val="1"/>
        <c:lblAlgn val="ctr"/>
        <c:lblOffset val="100"/>
        <c:noMultiLvlLbl val="0"/>
      </c:catAx>
      <c:valAx>
        <c:axId val="2044194384"/>
        <c:scaling>
          <c:orientation val="minMax"/>
          <c:max val="4"/>
        </c:scaling>
        <c:delete val="1"/>
        <c:axPos val="l"/>
        <c:numFmt formatCode="General" sourceLinked="1"/>
        <c:majorTickMark val="none"/>
        <c:minorTickMark val="none"/>
        <c:tickLblPos val="nextTo"/>
        <c:crossAx val="2044190640"/>
        <c:crosses val="autoZero"/>
        <c:crossBetween val="between"/>
        <c:majorUnit val="1"/>
      </c:valAx>
      <c:valAx>
        <c:axId val="2043265504"/>
        <c:scaling>
          <c:orientation val="minMax"/>
          <c:max val="4"/>
        </c:scaling>
        <c:delete val="1"/>
        <c:axPos val="r"/>
        <c:numFmt formatCode="General" sourceLinked="1"/>
        <c:majorTickMark val="none"/>
        <c:minorTickMark val="none"/>
        <c:tickLblPos val="nextTo"/>
        <c:crossAx val="2043269664"/>
        <c:crosses val="max"/>
        <c:crossBetween val="between"/>
        <c:majorUnit val="1"/>
      </c:valAx>
      <c:catAx>
        <c:axId val="2043269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32655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s-MX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ETAPA 1</a:t>
            </a:r>
          </a:p>
          <a:p>
            <a:pPr>
              <a:defRPr/>
            </a:pPr>
            <a:r>
              <a:rPr lang="es-MX"/>
              <a:t>FILTRO CURRICULAR</a:t>
            </a:r>
          </a:p>
          <a:p>
            <a:pPr>
              <a:defRPr/>
            </a:pPr>
            <a:r>
              <a:rPr lang="es-MX"/>
              <a:t>25/01/2023</a:t>
            </a:r>
          </a:p>
          <a:p>
            <a:pPr>
              <a:defRPr/>
            </a:pP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0" h="381000"/>
              <a:bevelB w="254000" h="381000"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00CC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0" h="381000"/>
                <a:bevelB w="254000" h="381000"/>
              </a:sp3d>
            </c:spPr>
            <c:extLst>
              <c:ext xmlns:c16="http://schemas.microsoft.com/office/drawing/2014/chart" uri="{C3380CC4-5D6E-409C-BE32-E72D297353CC}">
                <c16:uniqueId val="{00000001-29B7-4A9F-B362-B710B7A30707}"/>
              </c:ext>
            </c:extLst>
          </c:dPt>
          <c:dLbls>
            <c:dLbl>
              <c:idx val="0"/>
              <c:layout>
                <c:manualLayout>
                  <c:x val="-0.11944444444444446"/>
                  <c:y val="9.2592592592592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9B7-4A9F-B362-B710B7A307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'33'!$B$49:$C$49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'33'!$B$50:$C$50</c:f>
              <c:numCache>
                <c:formatCode>General</c:formatCode>
                <c:ptCount val="2"/>
                <c:pt idx="0">
                  <c:v>46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B7-4A9F-B362-B710B7A307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5649520"/>
        <c:axId val="485648536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00FFFF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9B7-4A9F-B362-B710B7A307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'33'!$B$49:$C$49</c:f>
              <c:strCache>
                <c:ptCount val="2"/>
                <c:pt idx="0">
                  <c:v>RECHAZADOS</c:v>
                </c:pt>
                <c:pt idx="1">
                  <c:v>ACEPTADOS</c:v>
                </c:pt>
              </c:strCache>
            </c:strRef>
          </c:cat>
          <c:val>
            <c:numRef>
              <c:f>'33'!$B$51:$C$51</c:f>
              <c:numCache>
                <c:formatCode>General</c:formatCode>
                <c:ptCount val="2"/>
                <c:pt idx="0">
                  <c:v>51</c:v>
                </c:pt>
                <c:pt idx="1">
                  <c:v>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9B7-4A9F-B362-B710B7A307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5651160"/>
        <c:axId val="485650832"/>
      </c:lineChart>
      <c:catAx>
        <c:axId val="48564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85648536"/>
        <c:crosses val="autoZero"/>
        <c:auto val="1"/>
        <c:lblAlgn val="ctr"/>
        <c:lblOffset val="100"/>
        <c:noMultiLvlLbl val="0"/>
      </c:catAx>
      <c:valAx>
        <c:axId val="485648536"/>
        <c:scaling>
          <c:orientation val="minMax"/>
          <c:max val="60"/>
        </c:scaling>
        <c:delete val="1"/>
        <c:axPos val="l"/>
        <c:numFmt formatCode="General" sourceLinked="1"/>
        <c:majorTickMark val="none"/>
        <c:minorTickMark val="none"/>
        <c:tickLblPos val="nextTo"/>
        <c:crossAx val="485649520"/>
        <c:crosses val="autoZero"/>
        <c:crossBetween val="between"/>
      </c:valAx>
      <c:valAx>
        <c:axId val="485650832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485651160"/>
        <c:crosses val="max"/>
        <c:crossBetween val="between"/>
      </c:valAx>
      <c:catAx>
        <c:axId val="4856511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856508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s-MX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0.17135</cdr:x>
      <cdr:y>0.4356</cdr:y>
    </cdr:from>
    <cdr:to>
      <cdr:x>0.43727</cdr:x>
      <cdr:y>0.4356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34846DBE-CA81-8035-480A-07252A2B124E}"/>
            </a:ext>
          </a:extLst>
        </cdr:cNvPr>
        <cdr:cNvCxnSpPr/>
      </cdr:nvCxnSpPr>
      <cdr:spPr>
        <a:xfrm xmlns:a="http://schemas.openxmlformats.org/drawingml/2006/main">
          <a:off x="583764" y="774339"/>
          <a:ext cx="90593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DE3CF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0.71046</cdr:x>
      <cdr:y>0.44951</cdr:y>
    </cdr:from>
    <cdr:to>
      <cdr:x>0.94684</cdr:x>
      <cdr:y>0.44951</cdr:y>
    </cdr:to>
    <cdr:cxnSp macro="">
      <cdr:nvCxnSpPr>
        <cdr:cNvPr id="5" name="Conector recto 4">
          <a:extLst xmlns:a="http://schemas.openxmlformats.org/drawingml/2006/main">
            <a:ext uri="{FF2B5EF4-FFF2-40B4-BE49-F238E27FC236}">
              <a16:creationId xmlns:a16="http://schemas.microsoft.com/office/drawing/2014/main" id="{8FDA1D2D-4BB9-983D-EB48-8F8AB7989246}"/>
            </a:ext>
          </a:extLst>
        </cdr:cNvPr>
        <cdr:cNvCxnSpPr/>
      </cdr:nvCxnSpPr>
      <cdr:spPr>
        <a:xfrm xmlns:a="http://schemas.openxmlformats.org/drawingml/2006/main">
          <a:off x="2420382" y="799052"/>
          <a:ext cx="80529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DE3CF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0.27596</cdr:x>
      <cdr:y>0.33919</cdr:y>
    </cdr:from>
    <cdr:to>
      <cdr:x>0.35282</cdr:x>
      <cdr:y>0.45322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940147" y="602944"/>
          <a:ext cx="261844" cy="202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700" dirty="0"/>
            <a:t>54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0.17492</cdr:x>
      <cdr:y>0.40402</cdr:y>
    </cdr:from>
    <cdr:to>
      <cdr:x>0.78431</cdr:x>
      <cdr:y>0.40844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3C03FDA2-5C8E-C456-23A0-B59CF235FF68}"/>
            </a:ext>
          </a:extLst>
        </cdr:cNvPr>
        <cdr:cNvCxnSpPr/>
      </cdr:nvCxnSpPr>
      <cdr:spPr>
        <a:xfrm xmlns:a="http://schemas.openxmlformats.org/drawingml/2006/main" flipV="1">
          <a:off x="688117" y="1130867"/>
          <a:ext cx="2397210" cy="1235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0.45134</cdr:x>
      <cdr:y>0.32014</cdr:y>
    </cdr:from>
    <cdr:to>
      <cdr:x>0.55814</cdr:x>
      <cdr:y>0.42609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1775511" y="896088"/>
          <a:ext cx="420130" cy="2965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200" dirty="0"/>
            <a:t>82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0.10629</cdr:x>
      <cdr:y>0.36774</cdr:y>
    </cdr:from>
    <cdr:to>
      <cdr:x>0.52711</cdr:x>
      <cdr:y>0.37097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E65A5643-228E-CA7C-CCF7-734AD0361359}"/>
            </a:ext>
          </a:extLst>
        </cdr:cNvPr>
        <cdr:cNvCxnSpPr/>
      </cdr:nvCxnSpPr>
      <cdr:spPr>
        <a:xfrm xmlns:a="http://schemas.openxmlformats.org/drawingml/2006/main">
          <a:off x="466725" y="1085850"/>
          <a:ext cx="1847850" cy="952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0.66811</cdr:x>
      <cdr:y>0.36452</cdr:y>
    </cdr:from>
    <cdr:to>
      <cdr:x>0.88503</cdr:x>
      <cdr:y>0.36774</cdr:y>
    </cdr:to>
    <cdr:cxnSp macro="">
      <cdr:nvCxnSpPr>
        <cdr:cNvPr id="7" name="Conector recto 6">
          <a:extLst xmlns:a="http://schemas.openxmlformats.org/drawingml/2006/main">
            <a:ext uri="{FF2B5EF4-FFF2-40B4-BE49-F238E27FC236}">
              <a16:creationId xmlns:a16="http://schemas.microsoft.com/office/drawing/2014/main" id="{B49058F5-6DB3-6A99-E65C-38BCC26155AE}"/>
            </a:ext>
          </a:extLst>
        </cdr:cNvPr>
        <cdr:cNvCxnSpPr/>
      </cdr:nvCxnSpPr>
      <cdr:spPr>
        <a:xfrm xmlns:a="http://schemas.openxmlformats.org/drawingml/2006/main" flipV="1">
          <a:off x="2933700" y="1076325"/>
          <a:ext cx="952500" cy="952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0.29645</cdr:x>
      <cdr:y>0.2679</cdr:y>
    </cdr:from>
    <cdr:to>
      <cdr:x>0.3718</cdr:x>
      <cdr:y>0.37886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301708" y="791043"/>
          <a:ext cx="330877" cy="3276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100" dirty="0"/>
            <a:t>45</a:t>
          </a:r>
        </a:p>
      </cdr:txBody>
    </cdr:sp>
  </cdr:relSizeAnchor>
  <cdr:relSizeAnchor xmlns:cdr="http://schemas.openxmlformats.org/drawingml/2006/chartDrawing">
    <cdr:from>
      <cdr:x>0.73323</cdr:x>
      <cdr:y>0.27674</cdr:y>
    </cdr:from>
    <cdr:to>
      <cdr:x>0.80858</cdr:x>
      <cdr:y>0.38769</cdr:y>
    </cdr:to>
    <cdr:sp macro="" textlink="">
      <cdr:nvSpPr>
        <cdr:cNvPr id="5" name="CuadroTexto 1"/>
        <cdr:cNvSpPr txBox="1"/>
      </cdr:nvSpPr>
      <cdr:spPr>
        <a:xfrm xmlns:a="http://schemas.openxmlformats.org/drawingml/2006/main">
          <a:off x="3219634" y="817130"/>
          <a:ext cx="330877" cy="3276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dirty="0"/>
            <a:t>12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0.33263</cdr:x>
      <cdr:y>0.35444</cdr:y>
    </cdr:from>
    <cdr:to>
      <cdr:x>0.78118</cdr:x>
      <cdr:y>0.35703</cdr:y>
    </cdr:to>
    <cdr:cxnSp macro="">
      <cdr:nvCxnSpPr>
        <cdr:cNvPr id="2" name="Conector recto 1">
          <a:extLst xmlns:a="http://schemas.openxmlformats.org/drawingml/2006/main">
            <a:ext uri="{FF2B5EF4-FFF2-40B4-BE49-F238E27FC236}">
              <a16:creationId xmlns:a16="http://schemas.microsoft.com/office/drawing/2014/main" id="{72594B29-2D9F-AADB-44F4-96540BFEC559}"/>
            </a:ext>
          </a:extLst>
        </cdr:cNvPr>
        <cdr:cNvCxnSpPr/>
      </cdr:nvCxnSpPr>
      <cdr:spPr>
        <a:xfrm xmlns:a="http://schemas.openxmlformats.org/drawingml/2006/main" flipV="1">
          <a:off x="1192767" y="1073579"/>
          <a:ext cx="1608448" cy="786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0.79569</cdr:x>
      <cdr:y>0.28602</cdr:y>
    </cdr:from>
    <cdr:to>
      <cdr:x>0.84643</cdr:x>
      <cdr:y>0.37407</cdr:y>
    </cdr:to>
    <cdr:sp macro="" textlink="">
      <cdr:nvSpPr>
        <cdr:cNvPr id="3" name="CuadroTexto 17"/>
        <cdr:cNvSpPr txBox="1"/>
      </cdr:nvSpPr>
      <cdr:spPr>
        <a:xfrm xmlns:a="http://schemas.openxmlformats.org/drawingml/2006/main">
          <a:off x="3584833" y="866346"/>
          <a:ext cx="228600" cy="266700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/>
            <a:t>4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0.75018</cdr:x>
      <cdr:y>0.26512</cdr:y>
    </cdr:from>
    <cdr:to>
      <cdr:x>0.84675</cdr:x>
      <cdr:y>0.36842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2879622" y="613630"/>
          <a:ext cx="370703" cy="2391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100" dirty="0"/>
            <a:t>28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0.20844</cdr:x>
      <cdr:y>0.36747</cdr:y>
    </cdr:from>
    <cdr:to>
      <cdr:x>0.53359</cdr:x>
      <cdr:y>0.36883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A3741ADB-9C0F-7DAF-324C-55D7634D422A}"/>
            </a:ext>
          </a:extLst>
        </cdr:cNvPr>
        <cdr:cNvCxnSpPr/>
      </cdr:nvCxnSpPr>
      <cdr:spPr>
        <a:xfrm xmlns:a="http://schemas.openxmlformats.org/drawingml/2006/main">
          <a:off x="1068896" y="1085060"/>
          <a:ext cx="1667421" cy="400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0.68734</cdr:x>
      <cdr:y>0.36914</cdr:y>
    </cdr:from>
    <cdr:to>
      <cdr:x>0.91077</cdr:x>
      <cdr:y>0.36914</cdr:y>
    </cdr:to>
    <cdr:cxnSp macro="">
      <cdr:nvCxnSpPr>
        <cdr:cNvPr id="5" name="Conector recto 4">
          <a:extLst xmlns:a="http://schemas.openxmlformats.org/drawingml/2006/main">
            <a:ext uri="{FF2B5EF4-FFF2-40B4-BE49-F238E27FC236}">
              <a16:creationId xmlns:a16="http://schemas.microsoft.com/office/drawing/2014/main" id="{B3CDF553-F39E-2BB0-875B-FC925FB558B8}"/>
            </a:ext>
          </a:extLst>
        </cdr:cNvPr>
        <cdr:cNvCxnSpPr/>
      </cdr:nvCxnSpPr>
      <cdr:spPr>
        <a:xfrm xmlns:a="http://schemas.openxmlformats.org/drawingml/2006/main">
          <a:off x="3018115" y="1089983"/>
          <a:ext cx="981086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0.19136</cdr:x>
      <cdr:y>0.42089</cdr:y>
    </cdr:from>
    <cdr:to>
      <cdr:x>0.50565</cdr:x>
      <cdr:y>0.42089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C7155D2C-8FA1-F56D-2744-3003C16CAC6F}"/>
            </a:ext>
          </a:extLst>
        </cdr:cNvPr>
        <cdr:cNvCxnSpPr/>
      </cdr:nvCxnSpPr>
      <cdr:spPr>
        <a:xfrm xmlns:a="http://schemas.openxmlformats.org/drawingml/2006/main">
          <a:off x="1020725" y="1445775"/>
          <a:ext cx="167640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10F8ED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0.56581</cdr:x>
      <cdr:y>0.42398</cdr:y>
    </cdr:from>
    <cdr:to>
      <cdr:x>0.56581</cdr:x>
      <cdr:y>0.88983</cdr:y>
    </cdr:to>
    <cdr:cxnSp macro="">
      <cdr:nvCxnSpPr>
        <cdr:cNvPr id="5" name="Conector recto 4">
          <a:extLst xmlns:a="http://schemas.openxmlformats.org/drawingml/2006/main">
            <a:ext uri="{FF2B5EF4-FFF2-40B4-BE49-F238E27FC236}">
              <a16:creationId xmlns:a16="http://schemas.microsoft.com/office/drawing/2014/main" id="{867DD6DC-05AF-A120-9D01-40E988561184}"/>
            </a:ext>
          </a:extLst>
        </cdr:cNvPr>
        <cdr:cNvCxnSpPr/>
      </cdr:nvCxnSpPr>
      <cdr:spPr>
        <a:xfrm xmlns:a="http://schemas.openxmlformats.org/drawingml/2006/main">
          <a:off x="2041705" y="910203"/>
          <a:ext cx="0" cy="100008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10F8ED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0.30014</cdr:x>
      <cdr:y>0.29778</cdr:y>
    </cdr:from>
    <cdr:to>
      <cdr:x>0.3878</cdr:x>
      <cdr:y>0.39406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1072287" y="606945"/>
          <a:ext cx="313189" cy="1962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700" dirty="0"/>
            <a:t>10</a:t>
          </a:r>
          <a:endParaRPr lang="es-MX" sz="6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0.58893</cdr:x>
      <cdr:y>0.31116</cdr:y>
    </cdr:from>
    <cdr:to>
      <cdr:x>0.58893</cdr:x>
      <cdr:y>0.85748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A6E1099D-5C91-1F26-25B9-E5B96FBF9E07}"/>
            </a:ext>
          </a:extLst>
        </cdr:cNvPr>
        <cdr:cNvCxnSpPr/>
      </cdr:nvCxnSpPr>
      <cdr:spPr>
        <a:xfrm xmlns:a="http://schemas.openxmlformats.org/drawingml/2006/main">
          <a:off x="3108790" y="998208"/>
          <a:ext cx="0" cy="17526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0.14832</cdr:x>
      <cdr:y>0.38242</cdr:y>
    </cdr:from>
    <cdr:to>
      <cdr:x>0.39178</cdr:x>
      <cdr:y>0.38242</cdr:y>
    </cdr:to>
    <cdr:cxnSp macro="">
      <cdr:nvCxnSpPr>
        <cdr:cNvPr id="5" name="Conector recto 4">
          <a:extLst xmlns:a="http://schemas.openxmlformats.org/drawingml/2006/main">
            <a:ext uri="{FF2B5EF4-FFF2-40B4-BE49-F238E27FC236}">
              <a16:creationId xmlns:a16="http://schemas.microsoft.com/office/drawing/2014/main" id="{6067E1EB-B36A-0572-930B-E6B3A5170E37}"/>
            </a:ext>
          </a:extLst>
        </cdr:cNvPr>
        <cdr:cNvCxnSpPr/>
      </cdr:nvCxnSpPr>
      <cdr:spPr>
        <a:xfrm xmlns:a="http://schemas.openxmlformats.org/drawingml/2006/main">
          <a:off x="782922" y="1226808"/>
          <a:ext cx="128515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10F8ED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0.22696</cdr:x>
      <cdr:y>0.29386</cdr:y>
    </cdr:from>
    <cdr:to>
      <cdr:x>0.28471</cdr:x>
      <cdr:y>0.38887</cdr:y>
    </cdr:to>
    <cdr:sp macro="" textlink="">
      <cdr:nvSpPr>
        <cdr:cNvPr id="7" name="CuadroTexto 6"/>
        <cdr:cNvSpPr txBox="1"/>
      </cdr:nvSpPr>
      <cdr:spPr>
        <a:xfrm xmlns:a="http://schemas.openxmlformats.org/drawingml/2006/main">
          <a:off x="1198081" y="942698"/>
          <a:ext cx="3048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800" dirty="0"/>
            <a:t>5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0.48443</cdr:x>
      <cdr:y>1</cdr:y>
    </cdr:from>
    <cdr:to>
      <cdr:x>1</cdr:x>
      <cdr:y>1</cdr:y>
    </cdr:to>
    <cdr:cxnSp macro="">
      <cdr:nvCxnSpPr>
        <cdr:cNvPr id="2" name="Conector recto 1">
          <a:extLst xmlns:a="http://schemas.openxmlformats.org/drawingml/2006/main">
            <a:ext uri="{FF2B5EF4-FFF2-40B4-BE49-F238E27FC236}">
              <a16:creationId xmlns:a16="http://schemas.microsoft.com/office/drawing/2014/main" id="{2A8C54ED-3854-66DE-8891-98E9CC63CA67}"/>
            </a:ext>
          </a:extLst>
        </cdr:cNvPr>
        <cdr:cNvCxnSpPr/>
      </cdr:nvCxnSpPr>
      <cdr:spPr>
        <a:xfrm xmlns:a="http://schemas.openxmlformats.org/drawingml/2006/main" flipH="1">
          <a:off x="3615345" y="3409118"/>
          <a:ext cx="3625527" cy="0"/>
        </a:xfrm>
        <a:prstGeom xmlns:a="http://schemas.openxmlformats.org/drawingml/2006/main" prst="line">
          <a:avLst/>
        </a:prstGeom>
        <a:ln xmlns:a="http://schemas.openxmlformats.org/drawingml/2006/main" cap="rnd" cmpd="thickThin">
          <a:solidFill>
            <a:schemeClr val="accent1"/>
          </a:solidFill>
          <a:round/>
        </a:ln>
        <a:effectLst xmlns:a="http://schemas.openxmlformats.org/drawingml/2006/main">
          <a:reflection blurRad="6350" stA="52000" endA="300" endPos="35000" dir="5400000" sy="-100000" algn="bl" rotWithShape="0"/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0.60575</cdr:x>
      <cdr:y>0.30654</cdr:y>
    </cdr:from>
    <cdr:to>
      <cdr:x>0.64773</cdr:x>
      <cdr:y>0.40915</cdr:y>
    </cdr:to>
    <cdr:sp macro="" textlink="">
      <cdr:nvSpPr>
        <cdr:cNvPr id="3" name="CuadroTexto 22"/>
        <cdr:cNvSpPr txBox="1"/>
      </cdr:nvSpPr>
      <cdr:spPr>
        <a:xfrm xmlns:a="http://schemas.openxmlformats.org/drawingml/2006/main">
          <a:off x="3630364" y="1011456"/>
          <a:ext cx="251602" cy="33857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377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189" algn="l" defTabSz="914377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377" algn="l" defTabSz="914377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566" algn="l" defTabSz="914377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754" algn="l" defTabSz="914377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5943" algn="l" defTabSz="914377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131" algn="l" defTabSz="914377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320" algn="l" defTabSz="914377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509" algn="l" defTabSz="914377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600" dirty="0"/>
            <a:t>2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1</cdr:x>
      <cdr:y>0.53691</cdr:y>
    </cdr:from>
    <cdr:to>
      <cdr:x>1</cdr:x>
      <cdr:y>1</cdr:y>
    </cdr:to>
    <cdr:cxnSp macro="">
      <cdr:nvCxnSpPr>
        <cdr:cNvPr id="2" name="Conector recto 1">
          <a:extLst xmlns:a="http://schemas.openxmlformats.org/drawingml/2006/main">
            <a:ext uri="{FF2B5EF4-FFF2-40B4-BE49-F238E27FC236}">
              <a16:creationId xmlns:a16="http://schemas.microsoft.com/office/drawing/2014/main" id="{52AF507D-9802-5C35-11D6-272BD5D8F21D}"/>
            </a:ext>
          </a:extLst>
        </cdr:cNvPr>
        <cdr:cNvCxnSpPr/>
      </cdr:nvCxnSpPr>
      <cdr:spPr>
        <a:xfrm xmlns:a="http://schemas.openxmlformats.org/drawingml/2006/main" flipV="1">
          <a:off x="9335965" y="3902701"/>
          <a:ext cx="0" cy="1492107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0.58405</cdr:x>
      <cdr:y>1</cdr:y>
    </cdr:from>
    <cdr:to>
      <cdr:x>1</cdr:x>
      <cdr:y>1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25E02F3B-CF4F-15BB-1ED1-43AB02082686}"/>
            </a:ext>
          </a:extLst>
        </cdr:cNvPr>
        <cdr:cNvCxnSpPr/>
      </cdr:nvCxnSpPr>
      <cdr:spPr>
        <a:xfrm xmlns:a="http://schemas.openxmlformats.org/drawingml/2006/main">
          <a:off x="5910976" y="4306962"/>
          <a:ext cx="2948077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0.10629</cdr:x>
      <cdr:y>0.36774</cdr:y>
    </cdr:from>
    <cdr:to>
      <cdr:x>0.52711</cdr:x>
      <cdr:y>0.37097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C17C3E28-92D2-968C-96F3-E64879E1D86F}"/>
            </a:ext>
          </a:extLst>
        </cdr:cNvPr>
        <cdr:cNvCxnSpPr/>
      </cdr:nvCxnSpPr>
      <cdr:spPr>
        <a:xfrm xmlns:a="http://schemas.openxmlformats.org/drawingml/2006/main">
          <a:off x="466725" y="1085850"/>
          <a:ext cx="1847850" cy="952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0.66811</cdr:x>
      <cdr:y>0.36452</cdr:y>
    </cdr:from>
    <cdr:to>
      <cdr:x>0.88503</cdr:x>
      <cdr:y>0.36774</cdr:y>
    </cdr:to>
    <cdr:cxnSp macro="">
      <cdr:nvCxnSpPr>
        <cdr:cNvPr id="7" name="Conector recto 6">
          <a:extLst xmlns:a="http://schemas.openxmlformats.org/drawingml/2006/main">
            <a:ext uri="{FF2B5EF4-FFF2-40B4-BE49-F238E27FC236}">
              <a16:creationId xmlns:a16="http://schemas.microsoft.com/office/drawing/2014/main" id="{D651A7A9-6E5F-ED02-824B-555E04D66903}"/>
            </a:ext>
          </a:extLst>
        </cdr:cNvPr>
        <cdr:cNvCxnSpPr/>
      </cdr:nvCxnSpPr>
      <cdr:spPr>
        <a:xfrm xmlns:a="http://schemas.openxmlformats.org/drawingml/2006/main" flipV="1">
          <a:off x="2933700" y="1076325"/>
          <a:ext cx="952500" cy="952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0.19281</cdr:x>
      <cdr:y>0.33882</cdr:y>
    </cdr:from>
    <cdr:to>
      <cdr:x>0.90642</cdr:x>
      <cdr:y>0.34264</cdr:y>
    </cdr:to>
    <cdr:cxnSp macro="">
      <cdr:nvCxnSpPr>
        <cdr:cNvPr id="2" name="Conector recto 1">
          <a:extLst xmlns:a="http://schemas.openxmlformats.org/drawingml/2006/main">
            <a:ext uri="{FF2B5EF4-FFF2-40B4-BE49-F238E27FC236}">
              <a16:creationId xmlns:a16="http://schemas.microsoft.com/office/drawing/2014/main" id="{058AC5AA-1EBA-AEF0-66B6-8DBAD1F9F63A}"/>
            </a:ext>
          </a:extLst>
        </cdr:cNvPr>
        <cdr:cNvCxnSpPr/>
      </cdr:nvCxnSpPr>
      <cdr:spPr>
        <a:xfrm xmlns:a="http://schemas.openxmlformats.org/drawingml/2006/main">
          <a:off x="684564" y="843585"/>
          <a:ext cx="2533650" cy="952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0.23691</cdr:x>
      <cdr:y>0.29672</cdr:y>
    </cdr:from>
    <cdr:to>
      <cdr:x>0.71977</cdr:x>
      <cdr:y>0.30739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79E64599-52F3-34EE-E402-22836F69CF12}"/>
            </a:ext>
          </a:extLst>
        </cdr:cNvPr>
        <cdr:cNvCxnSpPr/>
      </cdr:nvCxnSpPr>
      <cdr:spPr>
        <a:xfrm xmlns:a="http://schemas.openxmlformats.org/drawingml/2006/main" flipV="1">
          <a:off x="909387" y="686770"/>
          <a:ext cx="1853513" cy="2471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10F8ED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0.69277</cdr:x>
      <cdr:y>0.17102</cdr:y>
    </cdr:from>
    <cdr:to>
      <cdr:x>0.8288</cdr:x>
      <cdr:y>0.31517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2659231" y="395843"/>
          <a:ext cx="522194" cy="3336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100" dirty="0"/>
            <a:t>51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0.15113</cdr:x>
      <cdr:y>0.25157</cdr:y>
    </cdr:from>
    <cdr:to>
      <cdr:x>0.43685</cdr:x>
      <cdr:y>0.25198</cdr:y>
    </cdr:to>
    <cdr:cxnSp macro="">
      <cdr:nvCxnSpPr>
        <cdr:cNvPr id="2" name="Conector recto 1">
          <a:extLst xmlns:a="http://schemas.openxmlformats.org/drawingml/2006/main">
            <a:ext uri="{FF2B5EF4-FFF2-40B4-BE49-F238E27FC236}">
              <a16:creationId xmlns:a16="http://schemas.microsoft.com/office/drawing/2014/main" id="{1930775F-4559-F613-3640-0F699B9D6DB1}"/>
            </a:ext>
          </a:extLst>
        </cdr:cNvPr>
        <cdr:cNvCxnSpPr/>
      </cdr:nvCxnSpPr>
      <cdr:spPr>
        <a:xfrm xmlns:a="http://schemas.openxmlformats.org/drawingml/2006/main" flipV="1">
          <a:off x="803249" y="706878"/>
          <a:ext cx="1518589" cy="115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10F8ED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0.2957</cdr:x>
      <cdr:y>0.13898</cdr:y>
    </cdr:from>
    <cdr:to>
      <cdr:x>0.37097</cdr:x>
      <cdr:y>0.22373</cdr:y>
    </cdr:to>
    <cdr:sp macro="" textlink="">
      <cdr:nvSpPr>
        <cdr:cNvPr id="4" name="CuadroTexto 3"/>
        <cdr:cNvSpPr txBox="1"/>
      </cdr:nvSpPr>
      <cdr:spPr>
        <a:xfrm xmlns:a="http://schemas.openxmlformats.org/drawingml/2006/main" flipH="1">
          <a:off x="1571626" y="390525"/>
          <a:ext cx="400050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100" dirty="0"/>
            <a:t>15</a:t>
          </a:r>
        </a:p>
      </cdr:txBody>
    </cdr:sp>
  </cdr:relSizeAnchor>
  <cdr:relSizeAnchor xmlns:cdr="http://schemas.openxmlformats.org/drawingml/2006/chartDrawing">
    <cdr:from>
      <cdr:x>0.7978</cdr:x>
      <cdr:y>0.20789</cdr:y>
    </cdr:from>
    <cdr:to>
      <cdr:x>0.8659</cdr:x>
      <cdr:y>0.27908</cdr:y>
    </cdr:to>
    <cdr:sp macro="" textlink="">
      <cdr:nvSpPr>
        <cdr:cNvPr id="5" name="CuadroTexto 1"/>
        <cdr:cNvSpPr txBox="1"/>
      </cdr:nvSpPr>
      <cdr:spPr>
        <a:xfrm xmlns:a="http://schemas.openxmlformats.org/drawingml/2006/main">
          <a:off x="4240275" y="584146"/>
          <a:ext cx="361948" cy="200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dirty="0"/>
            <a:t>3</a:t>
          </a:r>
        </a:p>
      </cdr:txBody>
    </cdr:sp>
  </cdr:relSizeAnchor>
  <cdr:relSizeAnchor xmlns:cdr="http://schemas.openxmlformats.org/drawingml/2006/chartDrawing">
    <cdr:from>
      <cdr:x>0.63351</cdr:x>
      <cdr:y>0.29519</cdr:y>
    </cdr:from>
    <cdr:to>
      <cdr:x>0.81093</cdr:x>
      <cdr:y>0.29858</cdr:y>
    </cdr:to>
    <cdr:cxnSp macro="">
      <cdr:nvCxnSpPr>
        <cdr:cNvPr id="6" name="Conector recto 5">
          <a:extLst xmlns:a="http://schemas.openxmlformats.org/drawingml/2006/main">
            <a:ext uri="{FF2B5EF4-FFF2-40B4-BE49-F238E27FC236}">
              <a16:creationId xmlns:a16="http://schemas.microsoft.com/office/drawing/2014/main" id="{734D2CD6-5BAC-4FF3-8F98-62A068B3AA01}"/>
            </a:ext>
          </a:extLst>
        </cdr:cNvPr>
        <cdr:cNvCxnSpPr/>
      </cdr:nvCxnSpPr>
      <cdr:spPr>
        <a:xfrm xmlns:a="http://schemas.openxmlformats.org/drawingml/2006/main" flipV="1">
          <a:off x="3367087" y="829457"/>
          <a:ext cx="942975" cy="952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10F8ED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927D54E-8C2E-5140-8C91-3FEA4A3AB8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D13BB7-3677-894F-9A14-A00678783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092CE-056A-8E4F-AA38-7AF6D4E38A72}" type="datetimeFigureOut">
              <a:rPr lang="es-MX" smtClean="0"/>
              <a:t>10/10/2023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DC28EA-8CAC-E143-B39A-5889FAF729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C73B85-DAD0-4144-A9F5-B99516FD33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3F5F3-A0C0-064E-A21B-3D52FC9E23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5397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10/10/2023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0742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7347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9255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0396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1640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3733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2260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4308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3733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3733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114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9576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2306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6059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0748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2563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5506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788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10/10/2023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201374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518693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10/10/2023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829783"/>
            <a:ext cx="5378130" cy="9896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 cap="all" baseline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036763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072445"/>
            <a:ext cx="5682932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10/10/2023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3" y="2164080"/>
            <a:ext cx="400884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4" y="2164080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10/10/2023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sz="44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4"/>
            <a:ext cx="4008847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10/10/2023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314803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10/10/2023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314803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49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10/10/2023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64531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29001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BC945A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81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10/10/2023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A1ADC4-8F9E-7348-816F-C00C9B82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10/10/2023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B84907-060D-AF46-94EB-77E9E699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A9FE25-529C-C643-8C50-F8F91B5A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F2DB6AC-9A7C-414E-AFE4-4F5933719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060859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DC9B4D7-BCB7-EC4E-BF24-EDB3A38190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1865811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1A72765-293D-3444-BD4D-E3F78760BD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1865811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5784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2072640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10/10/2023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40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780" y="568860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10/10/2023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" y="555683"/>
            <a:ext cx="4114800" cy="10291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10/10/2023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8" y="578803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1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10/10/2023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10/10/2023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10/10/2023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0" r:id="rId2"/>
    <p:sldLayoutId id="2147483664" r:id="rId3"/>
    <p:sldLayoutId id="2147483672" r:id="rId4"/>
    <p:sldLayoutId id="2147483650" r:id="rId5"/>
    <p:sldLayoutId id="2147483666" r:id="rId6"/>
    <p:sldLayoutId id="2147483667" r:id="rId7"/>
    <p:sldLayoutId id="2147483668" r:id="rId8"/>
    <p:sldLayoutId id="2147483663" r:id="rId9"/>
    <p:sldLayoutId id="2147483651" r:id="rId10"/>
    <p:sldLayoutId id="2147483653" r:id="rId11"/>
    <p:sldLayoutId id="2147483652" r:id="rId12"/>
    <p:sldLayoutId id="2147483656" r:id="rId13"/>
    <p:sldLayoutId id="2147483673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0.png"/><Relationship Id="rId7" Type="http://schemas.openxmlformats.org/officeDocument/2006/relationships/chart" Target="../charts/chart2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28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chart" Target="../charts/chart3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31.xml"/><Relationship Id="rId5" Type="http://schemas.openxmlformats.org/officeDocument/2006/relationships/chart" Target="../charts/chart30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chart" Target="../charts/chart3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34.xml"/><Relationship Id="rId5" Type="http://schemas.openxmlformats.org/officeDocument/2006/relationships/chart" Target="../charts/chart33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chart" Target="../charts/chart3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7.xml"/><Relationship Id="rId5" Type="http://schemas.openxmlformats.org/officeDocument/2006/relationships/chart" Target="../charts/chart3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chart" Target="../charts/chart4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40.xml"/><Relationship Id="rId5" Type="http://schemas.openxmlformats.org/officeDocument/2006/relationships/chart" Target="../charts/chart39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3.xml"/><Relationship Id="rId4" Type="http://schemas.openxmlformats.org/officeDocument/2006/relationships/chart" Target="../charts/char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chart" Target="../charts/chart4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5.xml"/><Relationship Id="rId5" Type="http://schemas.openxmlformats.org/officeDocument/2006/relationships/chart" Target="../charts/chart4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chart" Target="../charts/chart4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48.xml"/><Relationship Id="rId5" Type="http://schemas.openxmlformats.org/officeDocument/2006/relationships/chart" Target="../charts/chart47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51.xml"/><Relationship Id="rId5" Type="http://schemas.openxmlformats.org/officeDocument/2006/relationships/chart" Target="../charts/chart50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8.jp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Relationship Id="rId9" Type="http://schemas.openxmlformats.org/officeDocument/2006/relationships/chart" Target="../charts/char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1.jpg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10" Type="http://schemas.openxmlformats.org/officeDocument/2006/relationships/image" Target="../media/image20.png"/><Relationship Id="rId4" Type="http://schemas.openxmlformats.org/officeDocument/2006/relationships/chart" Target="../charts/chart5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4.jpg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chart" Target="../charts/char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chart" Target="../charts/chart19.xml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chart" Target="../charts/chart2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3839E-42C7-C646-B6FF-4197C874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sz="3600" b="1" spc="45" dirty="0">
                <a:latin typeface="Montserrat" panose="00000500000000000000" pitchFamily="2" charset="0"/>
                <a:cs typeface="Cambria"/>
              </a:rPr>
            </a:br>
            <a:r>
              <a:rPr lang="es-ES" sz="3600" b="1" spc="45" dirty="0">
                <a:latin typeface="Montserrat" panose="00000500000000000000" pitchFamily="2" charset="0"/>
                <a:cs typeface="Cambria"/>
              </a:rPr>
              <a:t>SERVICIO</a:t>
            </a:r>
            <a:r>
              <a:rPr lang="es-ES" sz="3600" b="1" spc="-280" dirty="0">
                <a:latin typeface="Montserrat" panose="00000500000000000000" pitchFamily="2" charset="0"/>
                <a:cs typeface="Cambria"/>
              </a:rPr>
              <a:t> </a:t>
            </a:r>
            <a:r>
              <a:rPr lang="es-ES" sz="3600" b="1" spc="-15" dirty="0">
                <a:latin typeface="Montserrat" panose="00000500000000000000" pitchFamily="2" charset="0"/>
                <a:cs typeface="Cambria"/>
              </a:rPr>
              <a:t>PROFESIONAL</a:t>
            </a:r>
            <a:r>
              <a:rPr lang="es-ES" sz="3600" b="1" spc="-280" dirty="0">
                <a:latin typeface="Montserrat" panose="00000500000000000000" pitchFamily="2" charset="0"/>
                <a:cs typeface="Cambria"/>
              </a:rPr>
              <a:t> </a:t>
            </a:r>
            <a:r>
              <a:rPr lang="es-ES" sz="3600" b="1" spc="25" dirty="0">
                <a:latin typeface="Montserrat" panose="00000500000000000000" pitchFamily="2" charset="0"/>
                <a:cs typeface="Cambria"/>
              </a:rPr>
              <a:t>DE</a:t>
            </a:r>
            <a:r>
              <a:rPr lang="es-ES" sz="3600" b="1" spc="-275" dirty="0">
                <a:latin typeface="Montserrat" panose="00000500000000000000" pitchFamily="2" charset="0"/>
                <a:cs typeface="Cambria"/>
              </a:rPr>
              <a:t> </a:t>
            </a:r>
            <a:r>
              <a:rPr lang="es-ES" sz="3600" b="1" spc="10" dirty="0">
                <a:latin typeface="Montserrat" panose="00000500000000000000" pitchFamily="2" charset="0"/>
                <a:cs typeface="Cambria"/>
              </a:rPr>
              <a:t>CARRERA</a:t>
            </a:r>
            <a:r>
              <a:rPr lang="es-ES" sz="3600" b="1" spc="-280" dirty="0">
                <a:latin typeface="Montserrat" panose="00000500000000000000" pitchFamily="2" charset="0"/>
                <a:cs typeface="Cambria"/>
              </a:rPr>
              <a:t> </a:t>
            </a:r>
            <a:r>
              <a:rPr lang="es-ES" sz="3600" b="1" spc="-130" dirty="0">
                <a:latin typeface="Montserrat" panose="00000500000000000000" pitchFamily="2" charset="0"/>
                <a:cs typeface="Cambria"/>
              </a:rPr>
              <a:t>(SPC)</a:t>
            </a:r>
            <a:br>
              <a:rPr lang="es-ES" sz="3600" b="1" dirty="0">
                <a:latin typeface="Montserrat" panose="00000500000000000000" pitchFamily="2" charset="0"/>
                <a:cs typeface="Cambria"/>
              </a:rPr>
            </a:br>
            <a:endParaRPr lang="es-MX" sz="3600" b="1" dirty="0">
              <a:latin typeface="Montserrat" panose="00000500000000000000" pitchFamily="2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0C26F-05D6-3E42-AC4F-B7CE78B0F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b="1" dirty="0">
                <a:latin typeface="Montserrat" panose="00000500000000000000" pitchFamily="2" charset="0"/>
              </a:rPr>
              <a:t>RESULTADOS DE LAS CONVOCATORIAS  EMITIDAS POR EL</a:t>
            </a:r>
          </a:p>
          <a:p>
            <a:r>
              <a:rPr lang="es-ES" b="1" dirty="0">
                <a:latin typeface="Montserrat" panose="00000500000000000000" pitchFamily="2" charset="0"/>
              </a:rPr>
              <a:t>INSTITUTO MEXICANO DEL TRANSPORTE</a:t>
            </a:r>
          </a:p>
          <a:p>
            <a:endParaRPr lang="es-MX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261" y="4966255"/>
            <a:ext cx="0" cy="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8425C6-491A-28C5-7564-37E8B9941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86" y="5590571"/>
            <a:ext cx="6692523" cy="76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22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789" y="0"/>
            <a:ext cx="6089527" cy="685747"/>
          </a:xfrm>
        </p:spPr>
        <p:txBody>
          <a:bodyPr>
            <a:noAutofit/>
          </a:bodyPr>
          <a:lstStyle/>
          <a:p>
            <a:pPr algn="l"/>
            <a:r>
              <a:rPr lang="es-MX" sz="4400" dirty="0"/>
              <a:t>CONVOCATORIA 40</a:t>
            </a:r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3237AA16-BD1D-AD4C-879C-A685049EB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2183" y="467985"/>
            <a:ext cx="9781604" cy="865050"/>
          </a:xfrm>
        </p:spPr>
        <p:txBody>
          <a:bodyPr/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2000" dirty="0">
                <a:solidFill>
                  <a:srgbClr val="BC945A"/>
                </a:solidFill>
                <a:latin typeface="Montserrat SemiBold" panose="00000700000000000000" pitchFamily="2" charset="0"/>
              </a:rPr>
              <a:t>JEFE DE LA DIVISIÓN DE TELEMÁTICA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2000" dirty="0">
                <a:solidFill>
                  <a:srgbClr val="BC945A"/>
                </a:solidFill>
                <a:latin typeface="Montserrat SemiBold" panose="00000700000000000000" pitchFamily="2" charset="0"/>
              </a:rPr>
              <a:t>Convocatoria pública y abierta con perspectiva de género</a:t>
            </a:r>
            <a:endParaRPr lang="es-MX" sz="2000" dirty="0">
              <a:solidFill>
                <a:srgbClr val="BC945A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7F8588E-628F-63C5-6EBD-2A1F05860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9" y="16846"/>
            <a:ext cx="4246103" cy="604723"/>
          </a:xfrm>
          <a:prstGeom prst="rect">
            <a:avLst/>
          </a:prstGeom>
        </p:spPr>
      </p:pic>
      <p:graphicFrame>
        <p:nvGraphicFramePr>
          <p:cNvPr id="10" name="Gráfico 9"/>
          <p:cNvGraphicFramePr>
            <a:graphicFrameLocks/>
          </p:cNvGraphicFramePr>
          <p:nvPr/>
        </p:nvGraphicFramePr>
        <p:xfrm>
          <a:off x="90359" y="1179847"/>
          <a:ext cx="3933825" cy="2799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/>
        </p:nvGraphicFramePr>
        <p:xfrm>
          <a:off x="3819828" y="1246522"/>
          <a:ext cx="4786313" cy="295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/>
        </p:nvGraphicFramePr>
        <p:xfrm>
          <a:off x="8606141" y="1179846"/>
          <a:ext cx="3585859" cy="3028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Gráfico 14"/>
          <p:cNvGraphicFramePr>
            <a:graphicFrameLocks/>
          </p:cNvGraphicFramePr>
          <p:nvPr/>
        </p:nvGraphicFramePr>
        <p:xfrm>
          <a:off x="225403" y="3978876"/>
          <a:ext cx="3356881" cy="2690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6" name="object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40127" y="4938775"/>
            <a:ext cx="1174517" cy="159988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213515" y="4403199"/>
            <a:ext cx="1186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GANADOR</a:t>
            </a:r>
          </a:p>
          <a:p>
            <a:pPr algn="ctr"/>
            <a:r>
              <a:rPr lang="es-MX" sz="1400" dirty="0"/>
              <a:t>11- MAYO -23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6666229" y="5142843"/>
            <a:ext cx="39119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noFill/>
                  <a:prstDash val="solid"/>
                </a:ln>
                <a:pattFill prst="pct50">
                  <a:fgClr>
                    <a:srgbClr val="DEC9A2"/>
                  </a:fgClr>
                  <a:bgClr>
                    <a:srgbClr val="BC945A"/>
                  </a:bgClr>
                </a:pattFill>
                <a:effectLst>
                  <a:outerShdw dist="38100" dir="2640000" algn="bl" rotWithShape="0">
                    <a:srgbClr val="691B31"/>
                  </a:outerShdw>
                </a:effectLst>
                <a:latin typeface="Montserrat" panose="00000500000000000000" pitchFamily="2" charset="0"/>
              </a:rPr>
              <a:t>PERL JASIVY VARGAS CARRILLO</a:t>
            </a:r>
          </a:p>
        </p:txBody>
      </p:sp>
    </p:spTree>
    <p:extLst>
      <p:ext uri="{BB962C8B-B14F-4D97-AF65-F5344CB8AC3E}">
        <p14:creationId xmlns:p14="http://schemas.microsoft.com/office/powerpoint/2010/main" val="3666268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22" y="988161"/>
            <a:ext cx="11201866" cy="7707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ES" sz="2000" dirty="0">
                <a:solidFill>
                  <a:srgbClr val="BC945A"/>
                </a:solidFill>
                <a:latin typeface="Montserrat" panose="00000500000000000000" pitchFamily="2" charset="0"/>
              </a:rPr>
              <a:t>COORDINADOR DE SEGURIDAD Y OPERACIÓN DEL TRANSPORTE</a:t>
            </a:r>
            <a:br>
              <a:rPr lang="es-ES" sz="2000" dirty="0">
                <a:solidFill>
                  <a:srgbClr val="BC945A"/>
                </a:solidFill>
                <a:latin typeface="Montserrat" panose="00000500000000000000" pitchFamily="2" charset="0"/>
              </a:rPr>
            </a:br>
            <a:r>
              <a:rPr lang="es-ES" sz="2000" dirty="0">
                <a:solidFill>
                  <a:srgbClr val="BC945A"/>
                </a:solidFill>
                <a:latin typeface="Montserrat" panose="00000500000000000000" pitchFamily="2" charset="0"/>
              </a:rPr>
              <a:t>Convocatoria pública y abierta</a:t>
            </a:r>
            <a:endParaRPr lang="es-MX" sz="2000" dirty="0">
              <a:solidFill>
                <a:srgbClr val="BC945A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 txBox="1">
            <a:spLocks/>
          </p:cNvSpPr>
          <p:nvPr/>
        </p:nvSpPr>
        <p:spPr>
          <a:xfrm>
            <a:off x="0" y="135423"/>
            <a:ext cx="6666229" cy="89396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r>
              <a:rPr lang="es-MX" spc="365" dirty="0">
                <a:latin typeface="Montserrat" panose="00000500000000000000" pitchFamily="2" charset="0"/>
              </a:rPr>
              <a:t>C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290" dirty="0">
                <a:latin typeface="Montserrat" panose="00000500000000000000" pitchFamily="2" charset="0"/>
              </a:rPr>
              <a:t>N</a:t>
            </a:r>
            <a:r>
              <a:rPr lang="es-MX" spc="135" dirty="0">
                <a:latin typeface="Montserrat" panose="00000500000000000000" pitchFamily="2" charset="0"/>
              </a:rPr>
              <a:t>V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365" dirty="0">
                <a:latin typeface="Montserrat" panose="00000500000000000000" pitchFamily="2" charset="0"/>
              </a:rPr>
              <a:t>C</a:t>
            </a:r>
            <a:r>
              <a:rPr lang="es-MX" spc="75" dirty="0">
                <a:latin typeface="Montserrat" panose="00000500000000000000" pitchFamily="2" charset="0"/>
              </a:rPr>
              <a:t>A</a:t>
            </a:r>
            <a:r>
              <a:rPr lang="es-MX" spc="300" dirty="0">
                <a:latin typeface="Montserrat" panose="00000500000000000000" pitchFamily="2" charset="0"/>
              </a:rPr>
              <a:t>T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330" dirty="0">
                <a:latin typeface="Montserrat" panose="00000500000000000000" pitchFamily="2" charset="0"/>
              </a:rPr>
              <a:t>R</a:t>
            </a:r>
            <a:r>
              <a:rPr lang="es-MX" spc="420" dirty="0">
                <a:latin typeface="Montserrat" panose="00000500000000000000" pitchFamily="2" charset="0"/>
              </a:rPr>
              <a:t>I</a:t>
            </a:r>
            <a:r>
              <a:rPr lang="es-MX" spc="80" dirty="0">
                <a:latin typeface="Montserrat" panose="00000500000000000000" pitchFamily="2" charset="0"/>
              </a:rPr>
              <a:t>A</a:t>
            </a:r>
            <a:r>
              <a:rPr lang="es-MX" spc="-225" dirty="0">
                <a:latin typeface="Montserrat" panose="00000500000000000000" pitchFamily="2" charset="0"/>
              </a:rPr>
              <a:t> </a:t>
            </a:r>
            <a:r>
              <a:rPr lang="es-MX" spc="-340" dirty="0">
                <a:latin typeface="Montserrat" panose="00000500000000000000" pitchFamily="2" charset="0"/>
              </a:rPr>
              <a:t>41</a:t>
            </a:r>
            <a:endParaRPr lang="es-MX" dirty="0">
              <a:latin typeface="Montserrat" panose="00000500000000000000" pitchFamily="2" charset="0"/>
            </a:endParaRP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F7F8588E-628F-63C5-6EBD-2A1F05860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389" y="214873"/>
            <a:ext cx="5343099" cy="604723"/>
          </a:xfrm>
          <a:prstGeom prst="rect">
            <a:avLst/>
          </a:prstGeom>
        </p:spPr>
      </p:pic>
      <p:pic>
        <p:nvPicPr>
          <p:cNvPr id="26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01286" y="5123139"/>
            <a:ext cx="1209330" cy="1265304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4363639" y="4656572"/>
            <a:ext cx="108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latin typeface="Montserrat" panose="00000500000000000000" pitchFamily="2" charset="0"/>
              </a:rPr>
              <a:t>GANADOR</a:t>
            </a:r>
          </a:p>
          <a:p>
            <a:pPr algn="ctr"/>
            <a:r>
              <a:rPr lang="es-MX" sz="1200" dirty="0">
                <a:latin typeface="Montserrat" panose="00000500000000000000" pitchFamily="2" charset="0"/>
              </a:rPr>
              <a:t>01/06/2023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6666229" y="5142843"/>
            <a:ext cx="391191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noFill/>
                  <a:prstDash val="solid"/>
                </a:ln>
                <a:pattFill prst="pct50">
                  <a:fgClr>
                    <a:srgbClr val="DEC9A2"/>
                  </a:fgClr>
                  <a:bgClr>
                    <a:srgbClr val="BC945A"/>
                  </a:bgClr>
                </a:pattFill>
                <a:effectLst>
                  <a:outerShdw dist="38100" dir="2640000" algn="bl" rotWithShape="0">
                    <a:srgbClr val="691B31"/>
                  </a:outerShdw>
                </a:effectLst>
                <a:latin typeface="Montserrat" panose="00000500000000000000" pitchFamily="2" charset="0"/>
              </a:rPr>
              <a:t>NADIA GÓMEZ GONZALEZ</a:t>
            </a:r>
          </a:p>
        </p:txBody>
      </p:sp>
      <p:graphicFrame>
        <p:nvGraphicFramePr>
          <p:cNvPr id="11" name="Gráfico 10"/>
          <p:cNvGraphicFramePr>
            <a:graphicFrameLocks/>
          </p:cNvGraphicFramePr>
          <p:nvPr/>
        </p:nvGraphicFramePr>
        <p:xfrm>
          <a:off x="11859" y="1758866"/>
          <a:ext cx="3838575" cy="231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/>
        </p:nvGraphicFramePr>
        <p:xfrm>
          <a:off x="8308566" y="1755618"/>
          <a:ext cx="3698082" cy="231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/>
        </p:nvGraphicFramePr>
        <p:xfrm>
          <a:off x="3323969" y="1763768"/>
          <a:ext cx="5313404" cy="2309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700664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789" y="0"/>
            <a:ext cx="6089527" cy="685747"/>
          </a:xfrm>
        </p:spPr>
        <p:txBody>
          <a:bodyPr>
            <a:noAutofit/>
          </a:bodyPr>
          <a:lstStyle/>
          <a:p>
            <a:pPr algn="l"/>
            <a:r>
              <a:rPr lang="es-MX" sz="4400" dirty="0"/>
              <a:t>CONVOCATORIA 42</a:t>
            </a:r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3237AA16-BD1D-AD4C-879C-A685049EB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2183" y="368801"/>
            <a:ext cx="9781604" cy="865050"/>
          </a:xfrm>
        </p:spPr>
        <p:txBody>
          <a:bodyPr/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2000" dirty="0">
                <a:solidFill>
                  <a:srgbClr val="BC945A"/>
                </a:solidFill>
                <a:latin typeface="Montserrat SemiBold" panose="00000700000000000000" pitchFamily="2" charset="0"/>
              </a:rPr>
              <a:t>JEFE DE UNIDAD DE SISTEMAS INTELIGENTES DEL TRANSPORTE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2000" dirty="0">
                <a:solidFill>
                  <a:srgbClr val="BC945A"/>
                </a:solidFill>
                <a:latin typeface="Montserrat SemiBold" panose="00000700000000000000" pitchFamily="2" charset="0"/>
              </a:rPr>
              <a:t>Convocatoria pública y abierta con perspectiva de género</a:t>
            </a:r>
            <a:endParaRPr lang="es-MX" sz="2000" dirty="0">
              <a:solidFill>
                <a:srgbClr val="BC945A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7F8588E-628F-63C5-6EBD-2A1F05860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9" y="16846"/>
            <a:ext cx="4246103" cy="604723"/>
          </a:xfrm>
          <a:prstGeom prst="rect">
            <a:avLst/>
          </a:prstGeom>
        </p:spPr>
      </p:pic>
      <p:pic>
        <p:nvPicPr>
          <p:cNvPr id="16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40127" y="4938775"/>
            <a:ext cx="1174517" cy="159988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213515" y="4403199"/>
            <a:ext cx="1186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latin typeface="Montserrat" panose="00000500000000000000" pitchFamily="2" charset="0"/>
              </a:rPr>
              <a:t>GANADOR</a:t>
            </a:r>
          </a:p>
          <a:p>
            <a:pPr algn="ctr"/>
            <a:r>
              <a:rPr lang="es-MX" sz="1400" dirty="0"/>
              <a:t>01- JUNIO -23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6666228" y="4402289"/>
            <a:ext cx="512211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noFill/>
                  <a:prstDash val="solid"/>
                </a:ln>
                <a:pattFill prst="pct50">
                  <a:fgClr>
                    <a:srgbClr val="DEC9A2"/>
                  </a:fgClr>
                  <a:bgClr>
                    <a:srgbClr val="BC945A"/>
                  </a:bgClr>
                </a:pattFill>
                <a:effectLst>
                  <a:outerShdw dist="38100" dir="2640000" algn="bl" rotWithShape="0">
                    <a:srgbClr val="691B31"/>
                  </a:outerShdw>
                </a:effectLst>
                <a:latin typeface="Montserrat" panose="00000500000000000000" pitchFamily="2" charset="0"/>
              </a:rPr>
              <a:t>JOSE ALEJANDRO ASCENCIO LAGUNA</a:t>
            </a:r>
          </a:p>
        </p:txBody>
      </p:sp>
      <p:graphicFrame>
        <p:nvGraphicFramePr>
          <p:cNvPr id="12" name="Gráfico 11"/>
          <p:cNvGraphicFramePr>
            <a:graphicFrameLocks/>
          </p:cNvGraphicFramePr>
          <p:nvPr/>
        </p:nvGraphicFramePr>
        <p:xfrm>
          <a:off x="0" y="1267151"/>
          <a:ext cx="3838575" cy="231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/>
        </p:nvGraphicFramePr>
        <p:xfrm>
          <a:off x="3430802" y="1228257"/>
          <a:ext cx="4737014" cy="231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Gráfico 16"/>
          <p:cNvGraphicFramePr>
            <a:graphicFrameLocks/>
          </p:cNvGraphicFramePr>
          <p:nvPr/>
        </p:nvGraphicFramePr>
        <p:xfrm>
          <a:off x="8008043" y="1247779"/>
          <a:ext cx="4002725" cy="2353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476508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62052" y="4996694"/>
            <a:ext cx="1173601" cy="1111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1324EC-EFF2-D249-8A37-663A98844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567" y="47349"/>
            <a:ext cx="6206456" cy="692172"/>
          </a:xfrm>
        </p:spPr>
        <p:txBody>
          <a:bodyPr/>
          <a:lstStyle/>
          <a:p>
            <a:r>
              <a:rPr lang="es-MX" dirty="0"/>
              <a:t>CONVOCATORIA 43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F8588E-628F-63C5-6EBD-2A1F05860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258"/>
            <a:ext cx="5343099" cy="604723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B1F8CC-D9A9-0D94-2B34-5D06E6716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63" y="619561"/>
            <a:ext cx="11465560" cy="728723"/>
          </a:xfrm>
        </p:spPr>
        <p:txBody>
          <a:bodyPr>
            <a:normAutofit/>
          </a:bodyPr>
          <a:lstStyle/>
          <a:p>
            <a:pPr marL="245110">
              <a:lnSpc>
                <a:spcPct val="100000"/>
              </a:lnSpc>
              <a:spcBef>
                <a:spcPts val="100"/>
              </a:spcBef>
            </a:pPr>
            <a:r>
              <a:rPr lang="es-ES" sz="2000" b="1" dirty="0">
                <a:latin typeface="Montserrat" panose="00000500000000000000" pitchFamily="2" charset="0"/>
              </a:rPr>
              <a:t>JEFE DE UNIDAD DE SEGURIDAD VIAL</a:t>
            </a:r>
          </a:p>
          <a:p>
            <a:pPr marL="245110">
              <a:lnSpc>
                <a:spcPct val="100000"/>
              </a:lnSpc>
              <a:spcBef>
                <a:spcPts val="100"/>
              </a:spcBef>
            </a:pPr>
            <a:r>
              <a:rPr lang="es-ES" sz="2000" dirty="0"/>
              <a:t>Convocatoria pública y abierta</a:t>
            </a:r>
          </a:p>
          <a:p>
            <a:endParaRPr lang="en-MX" sz="2000" dirty="0"/>
          </a:p>
        </p:txBody>
      </p:sp>
      <p:sp>
        <p:nvSpPr>
          <p:cNvPr id="16" name="Rectángulo 15"/>
          <p:cNvSpPr/>
          <p:nvPr/>
        </p:nvSpPr>
        <p:spPr>
          <a:xfrm>
            <a:off x="1354400" y="5133658"/>
            <a:ext cx="50044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noFill/>
                  <a:prstDash val="solid"/>
                </a:ln>
                <a:pattFill prst="pct50">
                  <a:fgClr>
                    <a:srgbClr val="DEC9A2"/>
                  </a:fgClr>
                  <a:bgClr>
                    <a:srgbClr val="BC945A"/>
                  </a:bgClr>
                </a:pattFill>
                <a:effectLst>
                  <a:outerShdw dist="38100" dir="2640000" algn="bl" rotWithShape="0">
                    <a:srgbClr val="691B31"/>
                  </a:outerShdw>
                </a:effectLst>
                <a:latin typeface="Montserrat" panose="00000500000000000000" pitchFamily="2" charset="0"/>
              </a:rPr>
              <a:t>WENDY ALEJANDRA CASANOVA ZAVALA</a:t>
            </a:r>
            <a:endParaRPr lang="es-ES" sz="2000" b="1" cap="none" spc="0" dirty="0">
              <a:ln w="12700">
                <a:noFill/>
                <a:prstDash val="solid"/>
              </a:ln>
              <a:pattFill prst="pct50">
                <a:fgClr>
                  <a:srgbClr val="DEC9A2"/>
                </a:fgClr>
                <a:bgClr>
                  <a:srgbClr val="BC945A"/>
                </a:bgClr>
              </a:pattFill>
              <a:effectLst>
                <a:outerShdw dist="38100" dir="2640000" algn="bl" rotWithShape="0">
                  <a:srgbClr val="691B31"/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737366" y="4271130"/>
            <a:ext cx="142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Montserrat Medium" panose="00000600000000000000" pitchFamily="2" charset="0"/>
              </a:rPr>
              <a:t>Ganador</a:t>
            </a:r>
          </a:p>
          <a:p>
            <a:pPr algn="ctr"/>
            <a:r>
              <a:rPr lang="es-MX" dirty="0">
                <a:latin typeface="Montserrat Medium" panose="00000600000000000000" pitchFamily="2" charset="0"/>
              </a:rPr>
              <a:t>01/06/2023</a:t>
            </a:r>
          </a:p>
        </p:txBody>
      </p:sp>
      <p:graphicFrame>
        <p:nvGraphicFramePr>
          <p:cNvPr id="13" name="Gráfico 12"/>
          <p:cNvGraphicFramePr>
            <a:graphicFrameLocks/>
          </p:cNvGraphicFramePr>
          <p:nvPr/>
        </p:nvGraphicFramePr>
        <p:xfrm>
          <a:off x="0" y="131173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/>
        </p:nvGraphicFramePr>
        <p:xfrm>
          <a:off x="3957830" y="1311733"/>
          <a:ext cx="51577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Gráfico 16"/>
          <p:cNvGraphicFramePr>
            <a:graphicFrameLocks/>
          </p:cNvGraphicFramePr>
          <p:nvPr/>
        </p:nvGraphicFramePr>
        <p:xfrm>
          <a:off x="8529830" y="1311733"/>
          <a:ext cx="366776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70624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806" y="988161"/>
            <a:ext cx="8616150" cy="77070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2000" dirty="0">
                <a:solidFill>
                  <a:srgbClr val="BC945A"/>
                </a:solidFill>
                <a:latin typeface="Montserrat" panose="00000500000000000000" pitchFamily="2" charset="0"/>
              </a:rPr>
              <a:t>COORDINADOR DE INGENIERÍA VEHICULAR E INTEGRIDAD ESTRUCTURAL</a:t>
            </a:r>
            <a:br>
              <a:rPr lang="es-ES" sz="2000" dirty="0">
                <a:solidFill>
                  <a:srgbClr val="BC945A"/>
                </a:solidFill>
                <a:latin typeface="Montserrat" panose="00000500000000000000" pitchFamily="2" charset="0"/>
              </a:rPr>
            </a:br>
            <a:r>
              <a:rPr lang="es-ES" sz="2000" dirty="0">
                <a:solidFill>
                  <a:srgbClr val="BC945A"/>
                </a:solidFill>
                <a:latin typeface="Montserrat" panose="00000500000000000000" pitchFamily="2" charset="0"/>
              </a:rPr>
              <a:t>Convocatoria pública y abierta</a:t>
            </a:r>
            <a:endParaRPr lang="es-MX" sz="2000" dirty="0">
              <a:solidFill>
                <a:srgbClr val="BC945A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 txBox="1">
            <a:spLocks/>
          </p:cNvSpPr>
          <p:nvPr/>
        </p:nvSpPr>
        <p:spPr>
          <a:xfrm>
            <a:off x="0" y="70250"/>
            <a:ext cx="6666229" cy="89396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r>
              <a:rPr lang="es-MX" spc="365" dirty="0">
                <a:latin typeface="Montserrat" panose="00000500000000000000" pitchFamily="2" charset="0"/>
              </a:rPr>
              <a:t>C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290" dirty="0">
                <a:latin typeface="Montserrat" panose="00000500000000000000" pitchFamily="2" charset="0"/>
              </a:rPr>
              <a:t>N</a:t>
            </a:r>
            <a:r>
              <a:rPr lang="es-MX" spc="135" dirty="0">
                <a:latin typeface="Montserrat" panose="00000500000000000000" pitchFamily="2" charset="0"/>
              </a:rPr>
              <a:t>V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365" dirty="0">
                <a:latin typeface="Montserrat" panose="00000500000000000000" pitchFamily="2" charset="0"/>
              </a:rPr>
              <a:t>C</a:t>
            </a:r>
            <a:r>
              <a:rPr lang="es-MX" spc="75" dirty="0">
                <a:latin typeface="Montserrat" panose="00000500000000000000" pitchFamily="2" charset="0"/>
              </a:rPr>
              <a:t>A</a:t>
            </a:r>
            <a:r>
              <a:rPr lang="es-MX" spc="300" dirty="0">
                <a:latin typeface="Montserrat" panose="00000500000000000000" pitchFamily="2" charset="0"/>
              </a:rPr>
              <a:t>T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330" dirty="0">
                <a:latin typeface="Montserrat" panose="00000500000000000000" pitchFamily="2" charset="0"/>
              </a:rPr>
              <a:t>R</a:t>
            </a:r>
            <a:r>
              <a:rPr lang="es-MX" spc="420" dirty="0">
                <a:latin typeface="Montserrat" panose="00000500000000000000" pitchFamily="2" charset="0"/>
              </a:rPr>
              <a:t>I</a:t>
            </a:r>
            <a:r>
              <a:rPr lang="es-MX" spc="80" dirty="0">
                <a:latin typeface="Montserrat" panose="00000500000000000000" pitchFamily="2" charset="0"/>
              </a:rPr>
              <a:t>A</a:t>
            </a:r>
            <a:r>
              <a:rPr lang="es-MX" spc="-225" dirty="0">
                <a:latin typeface="Montserrat" panose="00000500000000000000" pitchFamily="2" charset="0"/>
              </a:rPr>
              <a:t> 44</a:t>
            </a:r>
            <a:endParaRPr lang="es-MX" dirty="0">
              <a:latin typeface="Montserrat" panose="00000500000000000000" pitchFamily="2" charset="0"/>
            </a:endParaRP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F7F8588E-628F-63C5-6EBD-2A1F05860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389" y="214873"/>
            <a:ext cx="5343099" cy="604723"/>
          </a:xfrm>
          <a:prstGeom prst="rect">
            <a:avLst/>
          </a:prstGeom>
        </p:spPr>
      </p:pic>
      <p:pic>
        <p:nvPicPr>
          <p:cNvPr id="26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01286" y="5123139"/>
            <a:ext cx="1209330" cy="1265304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4363639" y="4656572"/>
            <a:ext cx="108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latin typeface="Montserrat" panose="00000500000000000000" pitchFamily="2" charset="0"/>
              </a:rPr>
              <a:t>GANADOR</a:t>
            </a:r>
          </a:p>
          <a:p>
            <a:pPr algn="ctr"/>
            <a:r>
              <a:rPr lang="es-MX" sz="1200" dirty="0">
                <a:latin typeface="Montserrat" panose="00000500000000000000" pitchFamily="2" charset="0"/>
              </a:rPr>
              <a:t>14/06/2023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6666229" y="5142843"/>
            <a:ext cx="39119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noFill/>
                  <a:prstDash val="solid"/>
                </a:ln>
                <a:pattFill prst="pct50">
                  <a:fgClr>
                    <a:srgbClr val="DEC9A2"/>
                  </a:fgClr>
                  <a:bgClr>
                    <a:srgbClr val="BC945A"/>
                  </a:bgClr>
                </a:pattFill>
                <a:effectLst>
                  <a:outerShdw dist="38100" dir="2640000" algn="bl" rotWithShape="0">
                    <a:srgbClr val="691B31"/>
                  </a:outerShdw>
                </a:effectLst>
                <a:latin typeface="Montserrat" panose="00000500000000000000" pitchFamily="2" charset="0"/>
              </a:rPr>
              <a:t>FRANCISCO JAVIER CARRION VIRAMONTES</a:t>
            </a:r>
          </a:p>
        </p:txBody>
      </p:sp>
      <p:graphicFrame>
        <p:nvGraphicFramePr>
          <p:cNvPr id="11" name="Gráfico 10"/>
          <p:cNvGraphicFramePr>
            <a:graphicFrameLocks/>
          </p:cNvGraphicFramePr>
          <p:nvPr/>
        </p:nvGraphicFramePr>
        <p:xfrm>
          <a:off x="276455" y="1735710"/>
          <a:ext cx="3838575" cy="2800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/>
        </p:nvGraphicFramePr>
        <p:xfrm>
          <a:off x="4437440" y="1735952"/>
          <a:ext cx="3295651" cy="2800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/>
        </p:nvGraphicFramePr>
        <p:xfrm>
          <a:off x="8374380" y="1735711"/>
          <a:ext cx="3352799" cy="2800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779473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1324EC-EFF2-D249-8A37-663A98844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82" y="47349"/>
            <a:ext cx="5409548" cy="692172"/>
          </a:xfrm>
        </p:spPr>
        <p:txBody>
          <a:bodyPr>
            <a:normAutofit fontScale="90000"/>
          </a:bodyPr>
          <a:lstStyle/>
          <a:p>
            <a:r>
              <a:rPr lang="es-MX" dirty="0"/>
              <a:t>CONVOCATORIA 45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F8588E-628F-63C5-6EBD-2A1F05860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57" y="6147107"/>
            <a:ext cx="5343099" cy="604723"/>
          </a:xfrm>
          <a:prstGeom prst="rect">
            <a:avLst/>
          </a:prstGeom>
        </p:spPr>
      </p:pic>
      <p:graphicFrame>
        <p:nvGraphicFramePr>
          <p:cNvPr id="13" name="Gráfico 12"/>
          <p:cNvGraphicFramePr>
            <a:graphicFrameLocks/>
          </p:cNvGraphicFramePr>
          <p:nvPr/>
        </p:nvGraphicFramePr>
        <p:xfrm>
          <a:off x="0" y="1243011"/>
          <a:ext cx="3838575" cy="2943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 txBox="1">
            <a:spLocks/>
          </p:cNvSpPr>
          <p:nvPr/>
        </p:nvSpPr>
        <p:spPr>
          <a:xfrm>
            <a:off x="1919287" y="605914"/>
            <a:ext cx="8616150" cy="77070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Montserrat" panose="00000500000000000000" pitchFamily="2" charset="0"/>
              </a:rPr>
              <a:t>COORDINADOR DE ESTUDIOS ECONÓMICOS Y SOCIALES DEL TRANSPORTE</a:t>
            </a:r>
          </a:p>
          <a:p>
            <a:pPr>
              <a:lnSpc>
                <a:spcPct val="100000"/>
              </a:lnSpc>
            </a:pPr>
            <a:r>
              <a:rPr lang="es-ES" sz="2000" dirty="0">
                <a:solidFill>
                  <a:srgbClr val="BC945A"/>
                </a:solidFill>
                <a:latin typeface="Montserrat" panose="00000500000000000000" pitchFamily="2" charset="0"/>
              </a:rPr>
              <a:t>Convocatoria pública con </a:t>
            </a:r>
            <a:r>
              <a:rPr lang="es-ES" sz="2000" i="1" dirty="0">
                <a:solidFill>
                  <a:srgbClr val="BC945A"/>
                </a:solidFill>
                <a:latin typeface="Montserrat" panose="00000500000000000000" pitchFamily="2" charset="0"/>
              </a:rPr>
              <a:t>perspectiva de género</a:t>
            </a:r>
            <a:endParaRPr lang="es-MX" sz="2000" i="1" dirty="0">
              <a:solidFill>
                <a:srgbClr val="BC945A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8" name="Gráfico 17"/>
          <p:cNvGraphicFramePr>
            <a:graphicFrameLocks/>
          </p:cNvGraphicFramePr>
          <p:nvPr/>
        </p:nvGraphicFramePr>
        <p:xfrm>
          <a:off x="7452360" y="1376619"/>
          <a:ext cx="4617720" cy="2809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Rectángulo 5"/>
          <p:cNvSpPr/>
          <p:nvPr/>
        </p:nvSpPr>
        <p:spPr>
          <a:xfrm rot="19395006">
            <a:off x="1838501" y="3109769"/>
            <a:ext cx="74328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" panose="00000500000000000000" pitchFamily="2" charset="0"/>
              </a:rPr>
              <a:t>DESIERTA</a:t>
            </a:r>
          </a:p>
        </p:txBody>
      </p:sp>
    </p:spTree>
    <p:extLst>
      <p:ext uri="{BB962C8B-B14F-4D97-AF65-F5344CB8AC3E}">
        <p14:creationId xmlns:p14="http://schemas.microsoft.com/office/powerpoint/2010/main" val="2769789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36724" y="5446980"/>
            <a:ext cx="1173601" cy="1111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1324EC-EFF2-D249-8A37-663A98844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82" y="47349"/>
            <a:ext cx="6222932" cy="692172"/>
          </a:xfrm>
        </p:spPr>
        <p:txBody>
          <a:bodyPr/>
          <a:lstStyle/>
          <a:p>
            <a:r>
              <a:rPr lang="es-MX" dirty="0"/>
              <a:t>CONVOCATORIA 46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F8588E-628F-63C5-6EBD-2A1F05860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724" y="65505"/>
            <a:ext cx="5343099" cy="604723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B1F8CC-D9A9-0D94-2B34-5D06E6716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63" y="619561"/>
            <a:ext cx="11465560" cy="728723"/>
          </a:xfrm>
        </p:spPr>
        <p:txBody>
          <a:bodyPr>
            <a:normAutofit/>
          </a:bodyPr>
          <a:lstStyle/>
          <a:p>
            <a:pPr marL="245110">
              <a:lnSpc>
                <a:spcPct val="100000"/>
              </a:lnSpc>
              <a:spcBef>
                <a:spcPts val="100"/>
              </a:spcBef>
            </a:pPr>
            <a:r>
              <a:rPr lang="es-ES" sz="2000" dirty="0">
                <a:latin typeface="Montserrat" panose="00000500000000000000" pitchFamily="2" charset="0"/>
              </a:rPr>
              <a:t>COORDINADOR DE INGENIERÍA PORTUARIA Y COSTERA </a:t>
            </a:r>
          </a:p>
          <a:p>
            <a:pPr marL="245110">
              <a:lnSpc>
                <a:spcPct val="100000"/>
              </a:lnSpc>
              <a:spcBef>
                <a:spcPts val="100"/>
              </a:spcBef>
            </a:pPr>
            <a:r>
              <a:rPr lang="es-ES" sz="2000" dirty="0"/>
              <a:t>Convocatoria pública y abierta</a:t>
            </a:r>
          </a:p>
          <a:p>
            <a:endParaRPr lang="en-MX" sz="2000" dirty="0"/>
          </a:p>
        </p:txBody>
      </p:sp>
      <p:sp>
        <p:nvSpPr>
          <p:cNvPr id="16" name="Rectángulo 15"/>
          <p:cNvSpPr/>
          <p:nvPr/>
        </p:nvSpPr>
        <p:spPr>
          <a:xfrm>
            <a:off x="1414680" y="5446980"/>
            <a:ext cx="523926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12700">
                  <a:noFill/>
                  <a:prstDash val="solid"/>
                </a:ln>
                <a:pattFill prst="pct50">
                  <a:fgClr>
                    <a:srgbClr val="DEC9A2"/>
                  </a:fgClr>
                  <a:bgClr>
                    <a:srgbClr val="BC945A"/>
                  </a:bgClr>
                </a:pattFill>
                <a:effectLst>
                  <a:outerShdw dist="38100" dir="2640000" algn="bl" rotWithShape="0">
                    <a:srgbClr val="691B31"/>
                  </a:outerShdw>
                </a:effectLst>
                <a:latin typeface="Montserrat" panose="00000500000000000000" pitchFamily="2" charset="0"/>
              </a:rPr>
              <a:t>NOE FABRICIO TOLEDANO VEGA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425514" y="4529035"/>
            <a:ext cx="142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Montserrat" panose="00000500000000000000" pitchFamily="2" charset="0"/>
              </a:rPr>
              <a:t>Ganador</a:t>
            </a:r>
          </a:p>
          <a:p>
            <a:pPr algn="ctr"/>
            <a:r>
              <a:rPr lang="es-MX" dirty="0">
                <a:latin typeface="Montserrat" panose="00000500000000000000" pitchFamily="2" charset="0"/>
              </a:rPr>
              <a:t>11/05/2023</a:t>
            </a:r>
          </a:p>
        </p:txBody>
      </p:sp>
      <p:graphicFrame>
        <p:nvGraphicFramePr>
          <p:cNvPr id="21" name="Gráfico 20"/>
          <p:cNvGraphicFramePr>
            <a:graphicFrameLocks/>
          </p:cNvGraphicFramePr>
          <p:nvPr/>
        </p:nvGraphicFramePr>
        <p:xfrm>
          <a:off x="100488" y="1348284"/>
          <a:ext cx="3933825" cy="3086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Gráfico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8118703"/>
              </p:ext>
            </p:extLst>
          </p:nvPr>
        </p:nvGraphicFramePr>
        <p:xfrm>
          <a:off x="3781168" y="1348284"/>
          <a:ext cx="5548183" cy="295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Gráfico 22"/>
          <p:cNvGraphicFramePr>
            <a:graphicFrameLocks/>
          </p:cNvGraphicFramePr>
          <p:nvPr/>
        </p:nvGraphicFramePr>
        <p:xfrm>
          <a:off x="8835119" y="1348284"/>
          <a:ext cx="3356881" cy="2919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5638250" y="2120327"/>
            <a:ext cx="247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4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948522" y="2120327"/>
            <a:ext cx="373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89267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806" y="988161"/>
            <a:ext cx="8616150" cy="74264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2000" dirty="0">
                <a:solidFill>
                  <a:srgbClr val="BC945A"/>
                </a:solidFill>
                <a:latin typeface="Montserrat" panose="00000500000000000000" pitchFamily="2" charset="0"/>
              </a:rPr>
              <a:t>COORDINADOR DE ESTUDIOS ECONÓMICOS Y SOCIALES DEL TRANSPORTE</a:t>
            </a:r>
            <a:br>
              <a:rPr lang="es-ES" sz="2000" dirty="0">
                <a:solidFill>
                  <a:srgbClr val="BC945A"/>
                </a:solidFill>
                <a:latin typeface="Montserrat" panose="00000500000000000000" pitchFamily="2" charset="0"/>
              </a:rPr>
            </a:br>
            <a:r>
              <a:rPr lang="es-ES" sz="2000" dirty="0">
                <a:solidFill>
                  <a:srgbClr val="BC945A"/>
                </a:solidFill>
                <a:latin typeface="Montserrat" panose="00000500000000000000" pitchFamily="2" charset="0"/>
              </a:rPr>
              <a:t>Convocatoria pública y abierta</a:t>
            </a:r>
            <a:endParaRPr lang="es-MX" sz="2000" dirty="0">
              <a:solidFill>
                <a:srgbClr val="BC945A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 txBox="1">
            <a:spLocks/>
          </p:cNvSpPr>
          <p:nvPr/>
        </p:nvSpPr>
        <p:spPr>
          <a:xfrm>
            <a:off x="0" y="70250"/>
            <a:ext cx="6666229" cy="89396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r>
              <a:rPr lang="es-MX" spc="365" dirty="0">
                <a:latin typeface="Montserrat" panose="00000500000000000000" pitchFamily="2" charset="0"/>
              </a:rPr>
              <a:t>C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290" dirty="0">
                <a:latin typeface="Montserrat" panose="00000500000000000000" pitchFamily="2" charset="0"/>
              </a:rPr>
              <a:t>N</a:t>
            </a:r>
            <a:r>
              <a:rPr lang="es-MX" spc="135" dirty="0">
                <a:latin typeface="Montserrat" panose="00000500000000000000" pitchFamily="2" charset="0"/>
              </a:rPr>
              <a:t>V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365" dirty="0">
                <a:latin typeface="Montserrat" panose="00000500000000000000" pitchFamily="2" charset="0"/>
              </a:rPr>
              <a:t>C</a:t>
            </a:r>
            <a:r>
              <a:rPr lang="es-MX" spc="75" dirty="0">
                <a:latin typeface="Montserrat" panose="00000500000000000000" pitchFamily="2" charset="0"/>
              </a:rPr>
              <a:t>A</a:t>
            </a:r>
            <a:r>
              <a:rPr lang="es-MX" spc="300" dirty="0">
                <a:latin typeface="Montserrat" panose="00000500000000000000" pitchFamily="2" charset="0"/>
              </a:rPr>
              <a:t>T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330" dirty="0">
                <a:latin typeface="Montserrat" panose="00000500000000000000" pitchFamily="2" charset="0"/>
              </a:rPr>
              <a:t>R</a:t>
            </a:r>
            <a:r>
              <a:rPr lang="es-MX" spc="420" dirty="0">
                <a:latin typeface="Montserrat" panose="00000500000000000000" pitchFamily="2" charset="0"/>
              </a:rPr>
              <a:t>I</a:t>
            </a:r>
            <a:r>
              <a:rPr lang="es-MX" spc="80" dirty="0">
                <a:latin typeface="Montserrat" panose="00000500000000000000" pitchFamily="2" charset="0"/>
              </a:rPr>
              <a:t>A</a:t>
            </a:r>
            <a:r>
              <a:rPr lang="es-MX" spc="-225" dirty="0">
                <a:latin typeface="Montserrat" panose="00000500000000000000" pitchFamily="2" charset="0"/>
              </a:rPr>
              <a:t> 47</a:t>
            </a:r>
            <a:endParaRPr lang="es-MX" dirty="0">
              <a:latin typeface="Montserrat" panose="00000500000000000000" pitchFamily="2" charset="0"/>
            </a:endParaRP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F7F8588E-628F-63C5-6EBD-2A1F05860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389" y="214873"/>
            <a:ext cx="5343099" cy="604723"/>
          </a:xfrm>
          <a:prstGeom prst="rect">
            <a:avLst/>
          </a:prstGeom>
        </p:spPr>
      </p:pic>
      <p:pic>
        <p:nvPicPr>
          <p:cNvPr id="26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01286" y="5123139"/>
            <a:ext cx="1209330" cy="1265304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4363639" y="4656572"/>
            <a:ext cx="108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latin typeface="Montserrat" panose="00000500000000000000" pitchFamily="2" charset="0"/>
              </a:rPr>
              <a:t>GANADOR</a:t>
            </a:r>
          </a:p>
          <a:p>
            <a:pPr algn="ctr"/>
            <a:r>
              <a:rPr lang="es-MX" sz="1200" dirty="0">
                <a:latin typeface="Montserrat" panose="00000500000000000000" pitchFamily="2" charset="0"/>
              </a:rPr>
              <a:t>02/08/2023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6666229" y="5142843"/>
            <a:ext cx="391191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noFill/>
                  <a:prstDash val="solid"/>
                </a:ln>
                <a:pattFill prst="pct50">
                  <a:fgClr>
                    <a:srgbClr val="DEC9A2"/>
                  </a:fgClr>
                  <a:bgClr>
                    <a:srgbClr val="BC945A"/>
                  </a:bgClr>
                </a:pattFill>
                <a:effectLst>
                  <a:outerShdw dist="38100" dir="2640000" algn="bl" rotWithShape="0">
                    <a:srgbClr val="691B31"/>
                  </a:outerShdw>
                </a:effectLst>
                <a:latin typeface="Montserrat" panose="00000500000000000000" pitchFamily="2" charset="0"/>
              </a:rPr>
              <a:t>EMILIO ABARCA PÉREZ</a:t>
            </a:r>
          </a:p>
        </p:txBody>
      </p:sp>
      <p:graphicFrame>
        <p:nvGraphicFramePr>
          <p:cNvPr id="17" name="Gráfico 16"/>
          <p:cNvGraphicFramePr>
            <a:graphicFrameLocks/>
          </p:cNvGraphicFramePr>
          <p:nvPr/>
        </p:nvGraphicFramePr>
        <p:xfrm>
          <a:off x="570996" y="1730808"/>
          <a:ext cx="3900928" cy="2752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Gráfico 17"/>
          <p:cNvGraphicFramePr>
            <a:graphicFrameLocks/>
          </p:cNvGraphicFramePr>
          <p:nvPr/>
        </p:nvGraphicFramePr>
        <p:xfrm>
          <a:off x="4471924" y="1754750"/>
          <a:ext cx="3912055" cy="2896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/>
        </p:nvGraphicFramePr>
        <p:xfrm>
          <a:off x="8645242" y="1899374"/>
          <a:ext cx="3352799" cy="2752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004036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95" y="901427"/>
            <a:ext cx="11206035" cy="74264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2000" dirty="0">
                <a:solidFill>
                  <a:srgbClr val="BC945A"/>
                </a:solidFill>
                <a:latin typeface="Montserrat" panose="00000500000000000000" pitchFamily="2" charset="0"/>
              </a:rPr>
              <a:t>JEFE DE LA DIVISIÓN DE LABORATORIOS DE DESEMPEÑO VEHICULAR Y DE MATERIALES</a:t>
            </a:r>
            <a:br>
              <a:rPr lang="es-ES" sz="2000" dirty="0">
                <a:solidFill>
                  <a:srgbClr val="BC945A"/>
                </a:solidFill>
                <a:latin typeface="Montserrat" panose="00000500000000000000" pitchFamily="2" charset="0"/>
              </a:rPr>
            </a:br>
            <a:r>
              <a:rPr lang="es-ES" sz="2000" dirty="0">
                <a:solidFill>
                  <a:srgbClr val="BC945A"/>
                </a:solidFill>
                <a:latin typeface="Montserrat" panose="00000500000000000000" pitchFamily="2" charset="0"/>
              </a:rPr>
              <a:t>Convocatoria pública y abierta</a:t>
            </a:r>
            <a:endParaRPr lang="es-MX" sz="2000" dirty="0">
              <a:solidFill>
                <a:srgbClr val="BC945A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 txBox="1">
            <a:spLocks/>
          </p:cNvSpPr>
          <p:nvPr/>
        </p:nvSpPr>
        <p:spPr>
          <a:xfrm>
            <a:off x="2840897" y="54716"/>
            <a:ext cx="6666229" cy="89396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r>
              <a:rPr lang="es-MX" spc="365" dirty="0">
                <a:latin typeface="Montserrat" panose="00000500000000000000" pitchFamily="2" charset="0"/>
              </a:rPr>
              <a:t>C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290" dirty="0">
                <a:latin typeface="Montserrat" panose="00000500000000000000" pitchFamily="2" charset="0"/>
              </a:rPr>
              <a:t>N</a:t>
            </a:r>
            <a:r>
              <a:rPr lang="es-MX" spc="135" dirty="0">
                <a:latin typeface="Montserrat" panose="00000500000000000000" pitchFamily="2" charset="0"/>
              </a:rPr>
              <a:t>V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365" dirty="0">
                <a:latin typeface="Montserrat" panose="00000500000000000000" pitchFamily="2" charset="0"/>
              </a:rPr>
              <a:t>C</a:t>
            </a:r>
            <a:r>
              <a:rPr lang="es-MX" spc="75" dirty="0">
                <a:latin typeface="Montserrat" panose="00000500000000000000" pitchFamily="2" charset="0"/>
              </a:rPr>
              <a:t>A</a:t>
            </a:r>
            <a:r>
              <a:rPr lang="es-MX" spc="300" dirty="0">
                <a:latin typeface="Montserrat" panose="00000500000000000000" pitchFamily="2" charset="0"/>
              </a:rPr>
              <a:t>T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330" dirty="0">
                <a:latin typeface="Montserrat" panose="00000500000000000000" pitchFamily="2" charset="0"/>
              </a:rPr>
              <a:t>R</a:t>
            </a:r>
            <a:r>
              <a:rPr lang="es-MX" spc="420" dirty="0">
                <a:latin typeface="Montserrat" panose="00000500000000000000" pitchFamily="2" charset="0"/>
              </a:rPr>
              <a:t>I</a:t>
            </a:r>
            <a:r>
              <a:rPr lang="es-MX" spc="80" dirty="0">
                <a:latin typeface="Montserrat" panose="00000500000000000000" pitchFamily="2" charset="0"/>
              </a:rPr>
              <a:t>A</a:t>
            </a:r>
            <a:r>
              <a:rPr lang="es-MX" spc="-225" dirty="0">
                <a:latin typeface="Montserrat" panose="00000500000000000000" pitchFamily="2" charset="0"/>
              </a:rPr>
              <a:t> 48</a:t>
            </a:r>
            <a:endParaRPr lang="es-MX" dirty="0">
              <a:latin typeface="Montserrat" panose="00000500000000000000" pitchFamily="2" charset="0"/>
            </a:endParaRP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F7F8588E-628F-63C5-6EBD-2A1F05860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93" y="5808151"/>
            <a:ext cx="5343099" cy="604723"/>
          </a:xfrm>
          <a:prstGeom prst="rect">
            <a:avLst/>
          </a:prstGeom>
        </p:spPr>
      </p:pic>
      <p:pic>
        <p:nvPicPr>
          <p:cNvPr id="26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68933" y="3008014"/>
            <a:ext cx="1209330" cy="1265304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9691133" y="1721871"/>
            <a:ext cx="108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latin typeface="Montserrat" panose="00000500000000000000" pitchFamily="2" charset="0"/>
              </a:rPr>
              <a:t>GANADOR</a:t>
            </a:r>
          </a:p>
          <a:p>
            <a:pPr algn="ctr"/>
            <a:r>
              <a:rPr lang="es-MX" sz="1200" dirty="0">
                <a:latin typeface="Montserrat" panose="00000500000000000000" pitchFamily="2" charset="0"/>
              </a:rPr>
              <a:t>24/08/2023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7085153" y="4743853"/>
            <a:ext cx="479633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noFill/>
                  <a:prstDash val="solid"/>
                </a:ln>
                <a:pattFill prst="pct50">
                  <a:fgClr>
                    <a:srgbClr val="DEC9A2"/>
                  </a:fgClr>
                  <a:bgClr>
                    <a:srgbClr val="BC945A"/>
                  </a:bgClr>
                </a:pattFill>
                <a:effectLst>
                  <a:outerShdw dist="38100" dir="2640000" algn="bl" rotWithShape="0">
                    <a:srgbClr val="691B31"/>
                  </a:outerShdw>
                </a:effectLst>
                <a:latin typeface="Montserrat" panose="00000500000000000000" pitchFamily="2" charset="0"/>
              </a:rPr>
              <a:t>JUAN ANTONIO QUINTANA RODRIGUEZ</a:t>
            </a:r>
          </a:p>
        </p:txBody>
      </p:sp>
      <p:graphicFrame>
        <p:nvGraphicFramePr>
          <p:cNvPr id="12" name="Gráfico 11"/>
          <p:cNvGraphicFramePr>
            <a:graphicFrameLocks/>
          </p:cNvGraphicFramePr>
          <p:nvPr/>
        </p:nvGraphicFramePr>
        <p:xfrm>
          <a:off x="365393" y="1754750"/>
          <a:ext cx="3352800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/>
        </p:nvGraphicFramePr>
        <p:xfrm>
          <a:off x="5232602" y="1754750"/>
          <a:ext cx="3352799" cy="2800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89909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73541" y="4996694"/>
            <a:ext cx="1173601" cy="1111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1324EC-EFF2-D249-8A37-663A98844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82" y="273433"/>
            <a:ext cx="11465560" cy="692172"/>
          </a:xfrm>
        </p:spPr>
        <p:txBody>
          <a:bodyPr/>
          <a:lstStyle/>
          <a:p>
            <a:r>
              <a:rPr lang="es-MX" dirty="0"/>
              <a:t>CONVOCATORIA 32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F8588E-628F-63C5-6EBD-2A1F05860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57" y="6147107"/>
            <a:ext cx="5343099" cy="604723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B1F8CC-D9A9-0D94-2B34-5D06E6716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66" y="965605"/>
            <a:ext cx="11465560" cy="1137921"/>
          </a:xfrm>
        </p:spPr>
        <p:txBody>
          <a:bodyPr>
            <a:normAutofit/>
          </a:bodyPr>
          <a:lstStyle/>
          <a:p>
            <a:pPr marL="245110">
              <a:lnSpc>
                <a:spcPct val="100000"/>
              </a:lnSpc>
              <a:spcBef>
                <a:spcPts val="100"/>
              </a:spcBef>
            </a:pPr>
            <a:r>
              <a:rPr lang="es-ES" sz="2000" dirty="0"/>
              <a:t>JEFE DE UNIDAD DE ADQUISICIONES, ALMACENES E INVENTARIOS</a:t>
            </a:r>
          </a:p>
          <a:p>
            <a:pPr marR="125095">
              <a:lnSpc>
                <a:spcPct val="100000"/>
              </a:lnSpc>
              <a:spcBef>
                <a:spcPts val="200"/>
              </a:spcBef>
            </a:pPr>
            <a:r>
              <a:rPr lang="es-ES" sz="2000" dirty="0"/>
              <a:t>Convocatoria pública y abierta</a:t>
            </a:r>
          </a:p>
          <a:p>
            <a:endParaRPr lang="en-MX" sz="2000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6411146"/>
              </p:ext>
            </p:extLst>
          </p:nvPr>
        </p:nvGraphicFramePr>
        <p:xfrm>
          <a:off x="202582" y="1929408"/>
          <a:ext cx="3331450" cy="1777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4475875"/>
              </p:ext>
            </p:extLst>
          </p:nvPr>
        </p:nvGraphicFramePr>
        <p:xfrm>
          <a:off x="4040658" y="1501615"/>
          <a:ext cx="3532883" cy="2251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CuadroTexto 1"/>
          <p:cNvSpPr txBox="1"/>
          <p:nvPr/>
        </p:nvSpPr>
        <p:spPr>
          <a:xfrm>
            <a:off x="6706483" y="2556639"/>
            <a:ext cx="261844" cy="20271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700" dirty="0"/>
              <a:t>5</a:t>
            </a:r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7368624"/>
              </p:ext>
            </p:extLst>
          </p:nvPr>
        </p:nvGraphicFramePr>
        <p:xfrm>
          <a:off x="8747142" y="1965826"/>
          <a:ext cx="2921000" cy="1741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6692327"/>
              </p:ext>
            </p:extLst>
          </p:nvPr>
        </p:nvGraphicFramePr>
        <p:xfrm>
          <a:off x="2900127" y="3909124"/>
          <a:ext cx="2744248" cy="2035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6" name="Rectángulo 15"/>
          <p:cNvSpPr/>
          <p:nvPr/>
        </p:nvSpPr>
        <p:spPr>
          <a:xfrm>
            <a:off x="8983362" y="4073004"/>
            <a:ext cx="26847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12700">
                  <a:noFill/>
                  <a:prstDash val="solid"/>
                </a:ln>
                <a:pattFill prst="pct50">
                  <a:fgClr>
                    <a:srgbClr val="DEC9A2"/>
                  </a:fgClr>
                  <a:bgClr>
                    <a:srgbClr val="BC945A"/>
                  </a:bgClr>
                </a:pattFill>
                <a:effectLst>
                  <a:outerShdw dist="38100" dir="2640000" algn="bl" rotWithShape="0">
                    <a:srgbClr val="691B31"/>
                  </a:outerShdw>
                </a:effectLst>
                <a:latin typeface="Montserrat" panose="00000500000000000000" pitchFamily="2" charset="0"/>
              </a:rPr>
              <a:t>ISRAEL BIAIS</a:t>
            </a:r>
          </a:p>
          <a:p>
            <a:pPr algn="ctr"/>
            <a:r>
              <a:rPr lang="es-ES" sz="2000" b="1" cap="none" spc="0" dirty="0">
                <a:ln w="12700">
                  <a:noFill/>
                  <a:prstDash val="solid"/>
                </a:ln>
                <a:pattFill prst="pct50">
                  <a:fgClr>
                    <a:srgbClr val="DEC9A2"/>
                  </a:fgClr>
                  <a:bgClr>
                    <a:srgbClr val="BC945A"/>
                  </a:bgClr>
                </a:pattFill>
                <a:effectLst>
                  <a:outerShdw dist="38100" dir="2640000" algn="bl" rotWithShape="0">
                    <a:srgbClr val="691B31"/>
                  </a:outerShdw>
                </a:effectLst>
                <a:latin typeface="Montserrat" panose="00000500000000000000" pitchFamily="2" charset="0"/>
              </a:rPr>
              <a:t> HERNÁNDEZ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399257" y="4230791"/>
            <a:ext cx="142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Montserrat" panose="00000500000000000000" pitchFamily="2" charset="0"/>
              </a:rPr>
              <a:t>Ganador</a:t>
            </a:r>
          </a:p>
          <a:p>
            <a:pPr algn="ctr"/>
            <a:r>
              <a:rPr lang="es-MX" dirty="0">
                <a:latin typeface="Montserrat" panose="00000500000000000000" pitchFamily="2" charset="0"/>
              </a:rPr>
              <a:t>23/02/2023</a:t>
            </a:r>
          </a:p>
        </p:txBody>
      </p:sp>
    </p:spTree>
    <p:extLst>
      <p:ext uri="{BB962C8B-B14F-4D97-AF65-F5344CB8AC3E}">
        <p14:creationId xmlns:p14="http://schemas.microsoft.com/office/powerpoint/2010/main" val="1761183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353546" y="169088"/>
            <a:ext cx="7135615" cy="1029144"/>
          </a:xfrm>
        </p:spPr>
        <p:txBody>
          <a:bodyPr/>
          <a:lstStyle/>
          <a:p>
            <a:r>
              <a:rPr lang="es-MX" sz="4400" dirty="0"/>
              <a:t>CONVOCATORIA</a:t>
            </a:r>
            <a:r>
              <a:rPr lang="es-MX" dirty="0"/>
              <a:t> </a:t>
            </a:r>
            <a:r>
              <a:rPr lang="es-MX" sz="4400" dirty="0"/>
              <a:t>33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77747" y="900014"/>
            <a:ext cx="10706719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2000" dirty="0">
                <a:solidFill>
                  <a:srgbClr val="BC945A"/>
                </a:solidFill>
                <a:latin typeface="Montserrat SemiBold" panose="00000700000000000000" pitchFamily="2" charset="0"/>
              </a:rPr>
              <a:t>JEFE DE LA DIVISIÓN DE DESARROLLO Y DIFUSIÓN DE NORMAS</a:t>
            </a:r>
          </a:p>
          <a:p>
            <a:pPr marR="125095" algn="ctr">
              <a:lnSpc>
                <a:spcPct val="100000"/>
              </a:lnSpc>
              <a:spcBef>
                <a:spcPts val="200"/>
              </a:spcBef>
            </a:pPr>
            <a:r>
              <a:rPr lang="es-ES" sz="2000" dirty="0">
                <a:solidFill>
                  <a:srgbClr val="BC945A"/>
                </a:solidFill>
                <a:latin typeface="Montserrat SemiBold" panose="00000700000000000000" pitchFamily="2" charset="0"/>
              </a:rPr>
              <a:t>Convocatoria pública y abierta </a:t>
            </a:r>
            <a:endParaRPr lang="es-MX" sz="2000" dirty="0">
              <a:solidFill>
                <a:srgbClr val="BC945A"/>
              </a:solidFill>
              <a:latin typeface="Montserrat SemiBold" panose="00000700000000000000" pitchFamily="2" charset="0"/>
            </a:endParaRPr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8594228"/>
              </p:ext>
            </p:extLst>
          </p:nvPr>
        </p:nvGraphicFramePr>
        <p:xfrm>
          <a:off x="426719" y="1731157"/>
          <a:ext cx="3612421" cy="2148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0313921"/>
              </p:ext>
            </p:extLst>
          </p:nvPr>
        </p:nvGraphicFramePr>
        <p:xfrm>
          <a:off x="4720005" y="1733220"/>
          <a:ext cx="3608449" cy="2146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6" name="Conector recto 15"/>
          <p:cNvCxnSpPr/>
          <p:nvPr/>
        </p:nvCxnSpPr>
        <p:spPr>
          <a:xfrm>
            <a:off x="6881542" y="2643423"/>
            <a:ext cx="955673" cy="0"/>
          </a:xfrm>
          <a:prstGeom prst="line">
            <a:avLst/>
          </a:prstGeom>
          <a:ln>
            <a:solidFill>
              <a:srgbClr val="10F8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"/>
          <p:cNvSpPr txBox="1"/>
          <p:nvPr/>
        </p:nvSpPr>
        <p:spPr>
          <a:xfrm>
            <a:off x="7229594" y="2414632"/>
            <a:ext cx="259567" cy="24022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700" dirty="0"/>
              <a:t>6</a:t>
            </a:r>
            <a:endParaRPr lang="es-MX" sz="600" dirty="0"/>
          </a:p>
        </p:txBody>
      </p:sp>
      <p:graphicFrame>
        <p:nvGraphicFramePr>
          <p:cNvPr id="19" name="Grá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5234846"/>
              </p:ext>
            </p:extLst>
          </p:nvPr>
        </p:nvGraphicFramePr>
        <p:xfrm>
          <a:off x="8613903" y="1691735"/>
          <a:ext cx="3247302" cy="2188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Gráfico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3044104"/>
              </p:ext>
            </p:extLst>
          </p:nvPr>
        </p:nvGraphicFramePr>
        <p:xfrm>
          <a:off x="466750" y="3780947"/>
          <a:ext cx="3724936" cy="2706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1" name="object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14644" y="4887410"/>
            <a:ext cx="1174517" cy="1599887"/>
          </a:xfrm>
          <a:prstGeom prst="rect">
            <a:avLst/>
          </a:prstGeom>
        </p:spPr>
      </p:pic>
      <p:pic>
        <p:nvPicPr>
          <p:cNvPr id="22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41769" y="4339323"/>
            <a:ext cx="917610" cy="450901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8416017" y="4252291"/>
            <a:ext cx="273674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noFill/>
                  <a:prstDash val="solid"/>
                </a:ln>
                <a:pattFill prst="pct50">
                  <a:fgClr>
                    <a:srgbClr val="BC945A"/>
                  </a:fgClr>
                  <a:bgClr>
                    <a:srgbClr val="DEC9A2"/>
                  </a:bgClr>
                </a:pattFill>
                <a:effectLst>
                  <a:outerShdw dist="38100" dir="2640000" algn="bl" rotWithShape="0">
                    <a:srgbClr val="691B31"/>
                  </a:outerShdw>
                </a:effectLst>
                <a:latin typeface="Montserrat" panose="00000500000000000000" pitchFamily="2" charset="0"/>
              </a:rPr>
              <a:t>MARIA CADENGO RAMIREZ</a:t>
            </a: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F7F8588E-628F-63C5-6EBD-2A1F05860F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4229" y="125188"/>
            <a:ext cx="5343099" cy="6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61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85" y="55533"/>
            <a:ext cx="8256732" cy="685747"/>
          </a:xfrm>
        </p:spPr>
        <p:txBody>
          <a:bodyPr>
            <a:noAutofit/>
          </a:bodyPr>
          <a:lstStyle/>
          <a:p>
            <a:pPr algn="l"/>
            <a:r>
              <a:rPr lang="es-MX" dirty="0"/>
              <a:t>CONVOCATORIA 34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37AA16-BD1D-AD4C-879C-A685049EB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575" y="870422"/>
            <a:ext cx="9781604" cy="1009129"/>
          </a:xfrm>
        </p:spPr>
        <p:txBody>
          <a:bodyPr/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2000" dirty="0">
                <a:solidFill>
                  <a:srgbClr val="BC945A"/>
                </a:solidFill>
                <a:latin typeface="Montserrat SemiBold" panose="00000700000000000000" pitchFamily="2" charset="0"/>
              </a:rPr>
              <a:t>JEFE DE LA UNIDAD DE LABORATORIO NACIONAL EN SISTEMAS DE TRANSPORTE Y LOGISTICA</a:t>
            </a:r>
          </a:p>
          <a:p>
            <a:pPr marR="125095" algn="ctr">
              <a:lnSpc>
                <a:spcPct val="100000"/>
              </a:lnSpc>
              <a:spcBef>
                <a:spcPts val="200"/>
              </a:spcBef>
            </a:pPr>
            <a:r>
              <a:rPr lang="es-ES" sz="2000" dirty="0">
                <a:solidFill>
                  <a:srgbClr val="BC945A"/>
                </a:solidFill>
                <a:latin typeface="Montserrat SemiBold" panose="00000700000000000000" pitchFamily="2" charset="0"/>
              </a:rPr>
              <a:t>Convocatoria pública y abierta</a:t>
            </a:r>
            <a:endParaRPr lang="es-MX" sz="2000" dirty="0">
              <a:solidFill>
                <a:srgbClr val="BC945A"/>
              </a:solidFill>
              <a:latin typeface="Montserrat SemiBold" panose="00000700000000000000" pitchFamily="2" charset="0"/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8351468"/>
              </p:ext>
            </p:extLst>
          </p:nvPr>
        </p:nvGraphicFramePr>
        <p:xfrm>
          <a:off x="325395" y="1801708"/>
          <a:ext cx="2751438" cy="2225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6558046"/>
              </p:ext>
            </p:extLst>
          </p:nvPr>
        </p:nvGraphicFramePr>
        <p:xfrm>
          <a:off x="3519289" y="1801708"/>
          <a:ext cx="3882408" cy="2225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1" name="Conector recto 10"/>
          <p:cNvCxnSpPr/>
          <p:nvPr/>
        </p:nvCxnSpPr>
        <p:spPr>
          <a:xfrm>
            <a:off x="6091071" y="2636530"/>
            <a:ext cx="9452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"/>
          <p:cNvSpPr txBox="1"/>
          <p:nvPr/>
        </p:nvSpPr>
        <p:spPr>
          <a:xfrm>
            <a:off x="6339467" y="2425110"/>
            <a:ext cx="224209" cy="21142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800" dirty="0"/>
              <a:t>3</a:t>
            </a: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0230283"/>
              </p:ext>
            </p:extLst>
          </p:nvPr>
        </p:nvGraphicFramePr>
        <p:xfrm>
          <a:off x="8177300" y="1801708"/>
          <a:ext cx="3314483" cy="2225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4005145"/>
              </p:ext>
            </p:extLst>
          </p:nvPr>
        </p:nvGraphicFramePr>
        <p:xfrm>
          <a:off x="409506" y="4026954"/>
          <a:ext cx="3242561" cy="2443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7" name="object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78713" y="4783933"/>
            <a:ext cx="1209330" cy="1567440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8177300" y="4394310"/>
            <a:ext cx="2959839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noFill/>
                  <a:prstDash val="solid"/>
                </a:ln>
                <a:pattFill prst="pct50">
                  <a:fgClr>
                    <a:srgbClr val="DEC9A2"/>
                  </a:fgClr>
                  <a:bgClr>
                    <a:srgbClr val="BC945A"/>
                  </a:bgClr>
                </a:pattFill>
                <a:effectLst>
                  <a:outerShdw dist="38100" dir="2640000" algn="bl" rotWithShape="0">
                    <a:srgbClr val="691B31"/>
                  </a:outerShdw>
                </a:effectLst>
                <a:latin typeface="Montserrat" panose="00000500000000000000" pitchFamily="2" charset="0"/>
              </a:rPr>
              <a:t>CESAR JAIME MONTIEL MOCTEZUMA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441066" y="4317366"/>
            <a:ext cx="10846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latin typeface="Montserrat" panose="00000500000000000000" pitchFamily="2" charset="0"/>
              </a:rPr>
              <a:t>GANADOR</a:t>
            </a:r>
          </a:p>
          <a:p>
            <a:pPr algn="ctr"/>
            <a:r>
              <a:rPr lang="es-MX" sz="1050" dirty="0">
                <a:latin typeface="Montserrat" panose="00000500000000000000" pitchFamily="2" charset="0"/>
              </a:rPr>
              <a:t>22/03/2023</a:t>
            </a: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F7F8588E-628F-63C5-6EBD-2A1F05860F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1571" y="136557"/>
            <a:ext cx="5343099" cy="6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35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981" y="119571"/>
            <a:ext cx="8256732" cy="685747"/>
          </a:xfrm>
        </p:spPr>
        <p:txBody>
          <a:bodyPr>
            <a:noAutofit/>
          </a:bodyPr>
          <a:lstStyle/>
          <a:p>
            <a:pPr algn="l"/>
            <a:r>
              <a:rPr lang="es-MX" sz="4400" dirty="0"/>
              <a:t>CONVOCATORIA 35</a:t>
            </a:r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3237AA16-BD1D-AD4C-879C-A685049EB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2183" y="653232"/>
            <a:ext cx="9781604" cy="865050"/>
          </a:xfrm>
        </p:spPr>
        <p:txBody>
          <a:bodyPr/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2000" dirty="0">
                <a:solidFill>
                  <a:srgbClr val="BC945A"/>
                </a:solidFill>
                <a:latin typeface="Montserrat SemiBold" panose="00000700000000000000" pitchFamily="2" charset="0"/>
              </a:rPr>
              <a:t>JEFE DE UNIDAD DE SISTEMAS INTELIGENTES DEL TRANSPORTE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2000" dirty="0">
                <a:solidFill>
                  <a:srgbClr val="BC945A"/>
                </a:solidFill>
                <a:latin typeface="Montserrat SemiBold" panose="00000700000000000000" pitchFamily="2" charset="0"/>
              </a:rPr>
              <a:t>Convocatoria pública y abierta con perspectiva de género</a:t>
            </a:r>
            <a:endParaRPr lang="es-MX" sz="2000" dirty="0">
              <a:solidFill>
                <a:srgbClr val="BC945A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7F8588E-628F-63C5-6EBD-2A1F05860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73" y="5975537"/>
            <a:ext cx="5343099" cy="604723"/>
          </a:xfrm>
          <a:prstGeom prst="rect">
            <a:avLst/>
          </a:prstGeom>
        </p:spPr>
      </p:pic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680985"/>
              </p:ext>
            </p:extLst>
          </p:nvPr>
        </p:nvGraphicFramePr>
        <p:xfrm>
          <a:off x="4219158" y="2072108"/>
          <a:ext cx="4965701" cy="3783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object 12"/>
          <p:cNvSpPr txBox="1"/>
          <p:nvPr/>
        </p:nvSpPr>
        <p:spPr>
          <a:xfrm>
            <a:off x="591308" y="2580717"/>
            <a:ext cx="5168900" cy="2811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9695" marR="5080" indent="-1357630">
              <a:lnSpc>
                <a:spcPct val="115799"/>
              </a:lnSpc>
              <a:spcBef>
                <a:spcPts val="100"/>
              </a:spcBef>
            </a:pPr>
            <a:r>
              <a:rPr sz="1600" b="1" spc="229" dirty="0">
                <a:latin typeface="Calibri"/>
                <a:cs typeface="Calibri"/>
              </a:rPr>
              <a:t>N</a:t>
            </a:r>
            <a:r>
              <a:rPr sz="1600" b="1" spc="-5" dirty="0">
                <a:latin typeface="Calibri"/>
                <a:cs typeface="Calibri"/>
              </a:rPr>
              <a:t>O</a:t>
            </a:r>
            <a:r>
              <a:rPr sz="1600" b="1" spc="-180" dirty="0">
                <a:latin typeface="Calibri"/>
                <a:cs typeface="Calibri"/>
              </a:rPr>
              <a:t> </a:t>
            </a:r>
            <a:r>
              <a:rPr sz="1600" b="1" spc="285" dirty="0">
                <a:latin typeface="Calibri"/>
                <a:cs typeface="Calibri"/>
              </a:rPr>
              <a:t>C</a:t>
            </a:r>
            <a:r>
              <a:rPr sz="1600" b="1" spc="5" dirty="0">
                <a:latin typeface="Calibri"/>
                <a:cs typeface="Calibri"/>
              </a:rPr>
              <a:t>U</a:t>
            </a:r>
            <a:r>
              <a:rPr sz="1600" b="1" spc="-120" dirty="0">
                <a:latin typeface="Calibri"/>
                <a:cs typeface="Calibri"/>
              </a:rPr>
              <a:t>M</a:t>
            </a:r>
            <a:r>
              <a:rPr sz="1600" b="1" spc="140" dirty="0">
                <a:latin typeface="Calibri"/>
                <a:cs typeface="Calibri"/>
              </a:rPr>
              <a:t>P</a:t>
            </a:r>
            <a:r>
              <a:rPr sz="1600" b="1" spc="355" dirty="0">
                <a:latin typeface="Calibri"/>
                <a:cs typeface="Calibri"/>
              </a:rPr>
              <a:t>L</a:t>
            </a:r>
            <a:r>
              <a:rPr sz="1600" b="1" spc="325" dirty="0">
                <a:latin typeface="Calibri"/>
                <a:cs typeface="Calibri"/>
              </a:rPr>
              <a:t>I</a:t>
            </a:r>
            <a:r>
              <a:rPr sz="1600" b="1" spc="360" dirty="0">
                <a:latin typeface="Calibri"/>
                <a:cs typeface="Calibri"/>
              </a:rPr>
              <a:t>E</a:t>
            </a:r>
            <a:r>
              <a:rPr sz="1600" b="1" spc="260" dirty="0">
                <a:latin typeface="Calibri"/>
                <a:cs typeface="Calibri"/>
              </a:rPr>
              <a:t>R</a:t>
            </a:r>
            <a:r>
              <a:rPr sz="1600" b="1" spc="-10" dirty="0">
                <a:latin typeface="Calibri"/>
                <a:cs typeface="Calibri"/>
              </a:rPr>
              <a:t>O</a:t>
            </a:r>
            <a:r>
              <a:rPr sz="1600" b="1" spc="235" dirty="0">
                <a:latin typeface="Calibri"/>
                <a:cs typeface="Calibri"/>
              </a:rPr>
              <a:t>N</a:t>
            </a:r>
            <a:r>
              <a:rPr sz="1600" b="1" spc="-180" dirty="0">
                <a:latin typeface="Calibri"/>
                <a:cs typeface="Calibri"/>
              </a:rPr>
              <a:t> </a:t>
            </a:r>
            <a:r>
              <a:rPr sz="1600" b="1" spc="285" dirty="0">
                <a:latin typeface="Calibri"/>
                <a:cs typeface="Calibri"/>
              </a:rPr>
              <a:t>C</a:t>
            </a:r>
            <a:r>
              <a:rPr sz="1600" b="1" spc="-10" dirty="0">
                <a:latin typeface="Calibri"/>
                <a:cs typeface="Calibri"/>
              </a:rPr>
              <a:t>O</a:t>
            </a:r>
            <a:r>
              <a:rPr sz="1600" b="1" spc="235" dirty="0">
                <a:latin typeface="Calibri"/>
                <a:cs typeface="Calibri"/>
              </a:rPr>
              <a:t>N</a:t>
            </a:r>
            <a:r>
              <a:rPr sz="1600" b="1" spc="-180" dirty="0">
                <a:latin typeface="Calibri"/>
                <a:cs typeface="Calibri"/>
              </a:rPr>
              <a:t> </a:t>
            </a:r>
            <a:r>
              <a:rPr sz="1600" b="1" spc="355" dirty="0">
                <a:latin typeface="Calibri"/>
                <a:cs typeface="Calibri"/>
              </a:rPr>
              <a:t>L</a:t>
            </a:r>
            <a:r>
              <a:rPr sz="1600" b="1" spc="-10" dirty="0">
                <a:latin typeface="Calibri"/>
                <a:cs typeface="Calibri"/>
              </a:rPr>
              <a:t>O</a:t>
            </a:r>
            <a:r>
              <a:rPr sz="1600" b="1" spc="145" dirty="0">
                <a:latin typeface="Calibri"/>
                <a:cs typeface="Calibri"/>
              </a:rPr>
              <a:t>S  </a:t>
            </a:r>
            <a:r>
              <a:rPr sz="1600" b="1" spc="190" dirty="0">
                <a:latin typeface="Calibri"/>
                <a:cs typeface="Calibri"/>
              </a:rPr>
              <a:t>REQUISITOS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8"/>
          <p:cNvSpPr txBox="1"/>
          <p:nvPr/>
        </p:nvSpPr>
        <p:spPr>
          <a:xfrm rot="19796996">
            <a:off x="2215732" y="2536226"/>
            <a:ext cx="9415229" cy="1808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100"/>
              </a:lnSpc>
            </a:pPr>
            <a:r>
              <a:rPr lang="es-MX" sz="16600" baseline="1773" dirty="0">
                <a:solidFill>
                  <a:srgbClr val="E76D6B">
                    <a:alpha val="44000"/>
                  </a:srgbClr>
                </a:solidFill>
                <a:latin typeface="Montserrat" panose="00000500000000000000" pitchFamily="2" charset="0"/>
                <a:cs typeface="Tahoma"/>
              </a:rPr>
              <a:t>DESIERTA</a:t>
            </a:r>
            <a:endParaRPr sz="16600" baseline="1773" dirty="0">
              <a:solidFill>
                <a:srgbClr val="E76D6B">
                  <a:alpha val="44000"/>
                </a:srgbClr>
              </a:solidFill>
              <a:latin typeface="Montserrat" panose="00000500000000000000" pitchFamily="2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78999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806" y="988161"/>
            <a:ext cx="8616150" cy="7707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ES" sz="2000" dirty="0">
                <a:solidFill>
                  <a:srgbClr val="BC945A"/>
                </a:solidFill>
                <a:latin typeface="Montserrat" panose="00000500000000000000" pitchFamily="2" charset="0"/>
              </a:rPr>
              <a:t>COORDINADOR DE INGENIERÍA PORTUARIA Y COSTERA</a:t>
            </a:r>
            <a:br>
              <a:rPr lang="es-ES" sz="2000" dirty="0">
                <a:solidFill>
                  <a:srgbClr val="BC945A"/>
                </a:solidFill>
                <a:latin typeface="Montserrat" panose="00000500000000000000" pitchFamily="2" charset="0"/>
              </a:rPr>
            </a:br>
            <a:r>
              <a:rPr lang="es-ES" sz="2000" dirty="0">
                <a:solidFill>
                  <a:srgbClr val="BC945A"/>
                </a:solidFill>
                <a:latin typeface="Montserrat" panose="00000500000000000000" pitchFamily="2" charset="0"/>
              </a:rPr>
              <a:t>Convocatoria pública y abierta</a:t>
            </a:r>
            <a:endParaRPr lang="es-MX" sz="2000" dirty="0">
              <a:solidFill>
                <a:srgbClr val="BC945A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 txBox="1">
            <a:spLocks/>
          </p:cNvSpPr>
          <p:nvPr/>
        </p:nvSpPr>
        <p:spPr>
          <a:xfrm>
            <a:off x="0" y="135423"/>
            <a:ext cx="6666229" cy="89396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r>
              <a:rPr lang="es-MX" spc="365" dirty="0">
                <a:latin typeface="Montserrat" panose="00000500000000000000" pitchFamily="2" charset="0"/>
              </a:rPr>
              <a:t>C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290" dirty="0">
                <a:latin typeface="Montserrat" panose="00000500000000000000" pitchFamily="2" charset="0"/>
              </a:rPr>
              <a:t>N</a:t>
            </a:r>
            <a:r>
              <a:rPr lang="es-MX" spc="135" dirty="0">
                <a:latin typeface="Montserrat" panose="00000500000000000000" pitchFamily="2" charset="0"/>
              </a:rPr>
              <a:t>V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365" dirty="0">
                <a:latin typeface="Montserrat" panose="00000500000000000000" pitchFamily="2" charset="0"/>
              </a:rPr>
              <a:t>C</a:t>
            </a:r>
            <a:r>
              <a:rPr lang="es-MX" spc="75" dirty="0">
                <a:latin typeface="Montserrat" panose="00000500000000000000" pitchFamily="2" charset="0"/>
              </a:rPr>
              <a:t>A</a:t>
            </a:r>
            <a:r>
              <a:rPr lang="es-MX" spc="300" dirty="0">
                <a:latin typeface="Montserrat" panose="00000500000000000000" pitchFamily="2" charset="0"/>
              </a:rPr>
              <a:t>T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330" dirty="0">
                <a:latin typeface="Montserrat" panose="00000500000000000000" pitchFamily="2" charset="0"/>
              </a:rPr>
              <a:t>R</a:t>
            </a:r>
            <a:r>
              <a:rPr lang="es-MX" spc="420" dirty="0">
                <a:latin typeface="Montserrat" panose="00000500000000000000" pitchFamily="2" charset="0"/>
              </a:rPr>
              <a:t>I</a:t>
            </a:r>
            <a:r>
              <a:rPr lang="es-MX" spc="80" dirty="0">
                <a:latin typeface="Montserrat" panose="00000500000000000000" pitchFamily="2" charset="0"/>
              </a:rPr>
              <a:t>A</a:t>
            </a:r>
            <a:r>
              <a:rPr lang="es-MX" spc="-225" dirty="0">
                <a:latin typeface="Montserrat" panose="00000500000000000000" pitchFamily="2" charset="0"/>
              </a:rPr>
              <a:t> </a:t>
            </a:r>
            <a:r>
              <a:rPr lang="es-MX" spc="-340" dirty="0">
                <a:latin typeface="Montserrat" panose="00000500000000000000" pitchFamily="2" charset="0"/>
              </a:rPr>
              <a:t>3</a:t>
            </a:r>
            <a:r>
              <a:rPr lang="es-MX" spc="-175" dirty="0">
                <a:latin typeface="Montserrat" panose="00000500000000000000" pitchFamily="2" charset="0"/>
              </a:rPr>
              <a:t>6</a:t>
            </a:r>
            <a:endParaRPr lang="es-MX" dirty="0">
              <a:latin typeface="Montserrat" panose="00000500000000000000" pitchFamily="2" charset="0"/>
            </a:endParaRPr>
          </a:p>
        </p:txBody>
      </p:sp>
      <p:sp>
        <p:nvSpPr>
          <p:cNvPr id="16" name="object 8"/>
          <p:cNvSpPr txBox="1"/>
          <p:nvPr/>
        </p:nvSpPr>
        <p:spPr>
          <a:xfrm rot="19796996">
            <a:off x="1629331" y="2296878"/>
            <a:ext cx="11261283" cy="1706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100"/>
              </a:lnSpc>
            </a:pPr>
            <a:r>
              <a:rPr lang="es-MX" sz="16600" baseline="1773" dirty="0">
                <a:solidFill>
                  <a:srgbClr val="E76D6B">
                    <a:alpha val="44000"/>
                  </a:srgbClr>
                </a:solidFill>
                <a:latin typeface="Montserrat" panose="00000500000000000000" pitchFamily="2" charset="0"/>
                <a:cs typeface="Tahoma"/>
              </a:rPr>
              <a:t>DESIERTA</a:t>
            </a:r>
            <a:endParaRPr sz="16600" baseline="1773" dirty="0">
              <a:solidFill>
                <a:srgbClr val="E76D6B">
                  <a:alpha val="44000"/>
                </a:srgbClr>
              </a:solidFill>
              <a:latin typeface="Montserrat" panose="00000500000000000000" pitchFamily="2" charset="0"/>
              <a:cs typeface="Tahoma"/>
            </a:endParaRPr>
          </a:p>
        </p:txBody>
      </p: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5486640"/>
              </p:ext>
            </p:extLst>
          </p:nvPr>
        </p:nvGraphicFramePr>
        <p:xfrm>
          <a:off x="238944" y="1927733"/>
          <a:ext cx="3120461" cy="4422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Grá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4018575"/>
              </p:ext>
            </p:extLst>
          </p:nvPr>
        </p:nvGraphicFramePr>
        <p:xfrm>
          <a:off x="3023795" y="1927733"/>
          <a:ext cx="5603688" cy="2669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Gráfico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1664812"/>
              </p:ext>
            </p:extLst>
          </p:nvPr>
        </p:nvGraphicFramePr>
        <p:xfrm>
          <a:off x="8677368" y="1793572"/>
          <a:ext cx="3546394" cy="2713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5015902" y="5784001"/>
            <a:ext cx="2877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NO CUMPLIERON CON LOS REQUISITOS SEÑALADOS EN LA CONVOCATORIA</a:t>
            </a:r>
            <a:endParaRPr lang="es-MX" sz="1200" b="1" dirty="0"/>
          </a:p>
        </p:txBody>
      </p:sp>
      <p:cxnSp>
        <p:nvCxnSpPr>
          <p:cNvPr id="18" name="Conector recto 17"/>
          <p:cNvCxnSpPr/>
          <p:nvPr/>
        </p:nvCxnSpPr>
        <p:spPr>
          <a:xfrm flipH="1">
            <a:off x="3564546" y="3070201"/>
            <a:ext cx="2177878" cy="0"/>
          </a:xfrm>
          <a:prstGeom prst="line">
            <a:avLst/>
          </a:prstGeom>
          <a:ln>
            <a:solidFill>
              <a:srgbClr val="10F8ED"/>
            </a:solidFill>
            <a:tailEnd w="med" len="sm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4509736" y="2600653"/>
            <a:ext cx="287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6</a:t>
            </a:r>
          </a:p>
        </p:txBody>
      </p:sp>
      <p:cxnSp>
        <p:nvCxnSpPr>
          <p:cNvPr id="28" name="Conector recto 27"/>
          <p:cNvCxnSpPr/>
          <p:nvPr/>
        </p:nvCxnSpPr>
        <p:spPr>
          <a:xfrm flipH="1">
            <a:off x="6512299" y="3090151"/>
            <a:ext cx="586156" cy="1"/>
          </a:xfrm>
          <a:prstGeom prst="line">
            <a:avLst/>
          </a:prstGeom>
          <a:ln>
            <a:solidFill>
              <a:srgbClr val="10F8ED"/>
            </a:solidFill>
            <a:tailEnd w="med" len="sm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 flipV="1">
            <a:off x="6014926" y="2678169"/>
            <a:ext cx="1" cy="1168794"/>
          </a:xfrm>
          <a:prstGeom prst="line">
            <a:avLst/>
          </a:prstGeom>
          <a:ln>
            <a:solidFill>
              <a:srgbClr val="10F8ED"/>
            </a:solidFill>
            <a:tailEnd w="med" len="sm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1" name="Picture 7">
            <a:extLst>
              <a:ext uri="{FF2B5EF4-FFF2-40B4-BE49-F238E27FC236}">
                <a16:creationId xmlns:a16="http://schemas.microsoft.com/office/drawing/2014/main" id="{F7F8588E-628F-63C5-6EBD-2A1F05860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8389" y="214873"/>
            <a:ext cx="5343099" cy="6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93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98" y="890135"/>
            <a:ext cx="8893241" cy="160741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es-ES" sz="1100" dirty="0"/>
            </a:br>
            <a:br>
              <a:rPr lang="es-ES" sz="1100" dirty="0"/>
            </a:br>
            <a:br>
              <a:rPr lang="es-ES" sz="1100" dirty="0"/>
            </a:br>
            <a:br>
              <a:rPr lang="es-ES" sz="1100" dirty="0"/>
            </a:br>
            <a:br>
              <a:rPr lang="es-ES" sz="1100" dirty="0"/>
            </a:br>
            <a:br>
              <a:rPr lang="es-ES" sz="1100" dirty="0"/>
            </a:br>
            <a:br>
              <a:rPr lang="es-ES" sz="1100" dirty="0"/>
            </a:br>
            <a:br>
              <a:rPr lang="es-ES" sz="1100" dirty="0"/>
            </a:br>
            <a:br>
              <a:rPr lang="es-ES" sz="1100" dirty="0"/>
            </a:br>
            <a:br>
              <a:rPr lang="es-ES" sz="1100" dirty="0"/>
            </a:br>
            <a:r>
              <a:rPr lang="es-ES" sz="2200" dirty="0">
                <a:solidFill>
                  <a:srgbClr val="BC945A"/>
                </a:solidFill>
                <a:latin typeface="Montserrat" panose="00000500000000000000" pitchFamily="2" charset="0"/>
              </a:rPr>
              <a:t>COORDINADOR DE ESTUDIOS ECONOMICOS Y SOCIALES DEL TRANSPORTE</a:t>
            </a:r>
            <a:br>
              <a:rPr lang="es-ES" sz="2200" dirty="0">
                <a:solidFill>
                  <a:srgbClr val="BC945A"/>
                </a:solidFill>
                <a:latin typeface="Montserrat" panose="00000500000000000000" pitchFamily="2" charset="0"/>
              </a:rPr>
            </a:br>
            <a:r>
              <a:rPr lang="es-ES" sz="2200" dirty="0">
                <a:solidFill>
                  <a:srgbClr val="BC945A"/>
                </a:solidFill>
                <a:latin typeface="Montserrat" panose="00000500000000000000" pitchFamily="2" charset="0"/>
              </a:rPr>
              <a:t>Convocatoria pública y abierta</a:t>
            </a:r>
            <a:br>
              <a:rPr lang="es-ES" sz="2200" dirty="0">
                <a:solidFill>
                  <a:srgbClr val="BC945A"/>
                </a:solidFill>
              </a:rPr>
            </a:br>
            <a:endParaRPr lang="es-MX" sz="2200" dirty="0">
              <a:solidFill>
                <a:srgbClr val="BC945A"/>
              </a:solidFill>
            </a:endParaRP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5652483"/>
              </p:ext>
            </p:extLst>
          </p:nvPr>
        </p:nvGraphicFramePr>
        <p:xfrm>
          <a:off x="405988" y="2465571"/>
          <a:ext cx="4358516" cy="3297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3453572"/>
              </p:ext>
            </p:extLst>
          </p:nvPr>
        </p:nvGraphicFramePr>
        <p:xfrm>
          <a:off x="4872223" y="2677065"/>
          <a:ext cx="7087588" cy="3222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 txBox="1">
            <a:spLocks/>
          </p:cNvSpPr>
          <p:nvPr/>
        </p:nvSpPr>
        <p:spPr>
          <a:xfrm>
            <a:off x="291874" y="137513"/>
            <a:ext cx="5774339" cy="120100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r>
              <a:rPr lang="es-MX" spc="365" dirty="0">
                <a:latin typeface="Montserrat" panose="00000500000000000000" pitchFamily="2" charset="0"/>
              </a:rPr>
              <a:t>C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290" dirty="0">
                <a:latin typeface="Montserrat" panose="00000500000000000000" pitchFamily="2" charset="0"/>
              </a:rPr>
              <a:t>N</a:t>
            </a:r>
            <a:r>
              <a:rPr lang="es-MX" spc="135" dirty="0">
                <a:latin typeface="Montserrat" panose="00000500000000000000" pitchFamily="2" charset="0"/>
              </a:rPr>
              <a:t>V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365" dirty="0">
                <a:latin typeface="Montserrat" panose="00000500000000000000" pitchFamily="2" charset="0"/>
              </a:rPr>
              <a:t>C</a:t>
            </a:r>
            <a:r>
              <a:rPr lang="es-MX" spc="75" dirty="0">
                <a:latin typeface="Montserrat" panose="00000500000000000000" pitchFamily="2" charset="0"/>
              </a:rPr>
              <a:t>A</a:t>
            </a:r>
            <a:r>
              <a:rPr lang="es-MX" spc="300" dirty="0">
                <a:latin typeface="Montserrat" panose="00000500000000000000" pitchFamily="2" charset="0"/>
              </a:rPr>
              <a:t>T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330" dirty="0">
                <a:latin typeface="Montserrat" panose="00000500000000000000" pitchFamily="2" charset="0"/>
              </a:rPr>
              <a:t>R</a:t>
            </a:r>
            <a:r>
              <a:rPr lang="es-MX" spc="420" dirty="0">
                <a:latin typeface="Montserrat" panose="00000500000000000000" pitchFamily="2" charset="0"/>
              </a:rPr>
              <a:t>I</a:t>
            </a:r>
            <a:r>
              <a:rPr lang="es-MX" spc="80" dirty="0">
                <a:latin typeface="Montserrat" panose="00000500000000000000" pitchFamily="2" charset="0"/>
              </a:rPr>
              <a:t>A</a:t>
            </a:r>
            <a:r>
              <a:rPr lang="es-MX" spc="-225" dirty="0">
                <a:latin typeface="Montserrat" panose="00000500000000000000" pitchFamily="2" charset="0"/>
              </a:rPr>
              <a:t> </a:t>
            </a:r>
            <a:r>
              <a:rPr lang="es-MX" spc="-340" dirty="0">
                <a:latin typeface="Montserrat" panose="00000500000000000000" pitchFamily="2" charset="0"/>
              </a:rPr>
              <a:t>3</a:t>
            </a:r>
            <a:r>
              <a:rPr lang="es-MX" spc="-175" dirty="0">
                <a:latin typeface="Montserrat" panose="00000500000000000000" pitchFamily="2" charset="0"/>
              </a:rPr>
              <a:t>7</a:t>
            </a:r>
            <a:endParaRPr lang="es-MX" dirty="0">
              <a:latin typeface="Montserrat" panose="00000500000000000000" pitchFamily="2" charset="0"/>
            </a:endParaRPr>
          </a:p>
        </p:txBody>
      </p:sp>
      <p:sp>
        <p:nvSpPr>
          <p:cNvPr id="16" name="object 8"/>
          <p:cNvSpPr txBox="1"/>
          <p:nvPr/>
        </p:nvSpPr>
        <p:spPr>
          <a:xfrm rot="19796996">
            <a:off x="1732777" y="2799144"/>
            <a:ext cx="9764440" cy="1808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100"/>
              </a:lnSpc>
            </a:pPr>
            <a:r>
              <a:rPr lang="es-MX" sz="16600" baseline="1773" dirty="0">
                <a:solidFill>
                  <a:srgbClr val="E76D6B">
                    <a:alpha val="44000"/>
                  </a:srgbClr>
                </a:solidFill>
                <a:latin typeface="Montserrat" panose="00000500000000000000" pitchFamily="2" charset="0"/>
                <a:cs typeface="Tahoma"/>
              </a:rPr>
              <a:t>DESIERTA</a:t>
            </a:r>
            <a:endParaRPr sz="16600" baseline="1773" dirty="0">
              <a:solidFill>
                <a:srgbClr val="E76D6B">
                  <a:alpha val="44000"/>
                </a:srgbClr>
              </a:solidFill>
              <a:latin typeface="Montserrat" panose="00000500000000000000" pitchFamily="2" charset="0"/>
              <a:cs typeface="Tahoma"/>
            </a:endParaRPr>
          </a:p>
        </p:txBody>
      </p:sp>
      <p:sp>
        <p:nvSpPr>
          <p:cNvPr id="18" name="object 12"/>
          <p:cNvSpPr txBox="1"/>
          <p:nvPr/>
        </p:nvSpPr>
        <p:spPr>
          <a:xfrm>
            <a:off x="3410480" y="6514744"/>
            <a:ext cx="5168900" cy="2811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9695" marR="5080" indent="-1357630">
              <a:lnSpc>
                <a:spcPct val="115799"/>
              </a:lnSpc>
              <a:spcBef>
                <a:spcPts val="100"/>
              </a:spcBef>
            </a:pPr>
            <a:r>
              <a:rPr sz="1600" b="1" spc="229" dirty="0">
                <a:latin typeface="Calibri"/>
                <a:cs typeface="Calibri"/>
              </a:rPr>
              <a:t>N</a:t>
            </a:r>
            <a:r>
              <a:rPr sz="1600" b="1" spc="-5" dirty="0">
                <a:latin typeface="Calibri"/>
                <a:cs typeface="Calibri"/>
              </a:rPr>
              <a:t>O</a:t>
            </a:r>
            <a:r>
              <a:rPr sz="1600" b="1" spc="-180" dirty="0">
                <a:latin typeface="Calibri"/>
                <a:cs typeface="Calibri"/>
              </a:rPr>
              <a:t> </a:t>
            </a:r>
            <a:r>
              <a:rPr sz="1600" b="1" spc="285" dirty="0">
                <a:latin typeface="Calibri"/>
                <a:cs typeface="Calibri"/>
              </a:rPr>
              <a:t>C</a:t>
            </a:r>
            <a:r>
              <a:rPr sz="1600" b="1" spc="5" dirty="0">
                <a:latin typeface="Calibri"/>
                <a:cs typeface="Calibri"/>
              </a:rPr>
              <a:t>U</a:t>
            </a:r>
            <a:r>
              <a:rPr sz="1600" b="1" spc="-120" dirty="0">
                <a:latin typeface="Calibri"/>
                <a:cs typeface="Calibri"/>
              </a:rPr>
              <a:t>M</a:t>
            </a:r>
            <a:r>
              <a:rPr sz="1600" b="1" spc="140" dirty="0">
                <a:latin typeface="Calibri"/>
                <a:cs typeface="Calibri"/>
              </a:rPr>
              <a:t>P</a:t>
            </a:r>
            <a:r>
              <a:rPr sz="1600" b="1" spc="355" dirty="0">
                <a:latin typeface="Calibri"/>
                <a:cs typeface="Calibri"/>
              </a:rPr>
              <a:t>L</a:t>
            </a:r>
            <a:r>
              <a:rPr sz="1600" b="1" spc="325" dirty="0">
                <a:latin typeface="Calibri"/>
                <a:cs typeface="Calibri"/>
              </a:rPr>
              <a:t>I</a:t>
            </a:r>
            <a:r>
              <a:rPr sz="1600" b="1" spc="360" dirty="0">
                <a:latin typeface="Calibri"/>
                <a:cs typeface="Calibri"/>
              </a:rPr>
              <a:t>E</a:t>
            </a:r>
            <a:r>
              <a:rPr sz="1600" b="1" spc="260" dirty="0">
                <a:latin typeface="Calibri"/>
                <a:cs typeface="Calibri"/>
              </a:rPr>
              <a:t>R</a:t>
            </a:r>
            <a:r>
              <a:rPr sz="1600" b="1" spc="-10" dirty="0">
                <a:latin typeface="Calibri"/>
                <a:cs typeface="Calibri"/>
              </a:rPr>
              <a:t>O</a:t>
            </a:r>
            <a:r>
              <a:rPr sz="1600" b="1" spc="235" dirty="0">
                <a:latin typeface="Calibri"/>
                <a:cs typeface="Calibri"/>
              </a:rPr>
              <a:t>N</a:t>
            </a:r>
            <a:r>
              <a:rPr sz="1600" b="1" spc="-180" dirty="0">
                <a:latin typeface="Calibri"/>
                <a:cs typeface="Calibri"/>
              </a:rPr>
              <a:t> </a:t>
            </a:r>
            <a:r>
              <a:rPr sz="1600" b="1" spc="285" dirty="0">
                <a:latin typeface="Calibri"/>
                <a:cs typeface="Calibri"/>
              </a:rPr>
              <a:t>C</a:t>
            </a:r>
            <a:r>
              <a:rPr sz="1600" b="1" spc="-10" dirty="0">
                <a:latin typeface="Calibri"/>
                <a:cs typeface="Calibri"/>
              </a:rPr>
              <a:t>O</a:t>
            </a:r>
            <a:r>
              <a:rPr sz="1600" b="1" spc="235" dirty="0">
                <a:latin typeface="Calibri"/>
                <a:cs typeface="Calibri"/>
              </a:rPr>
              <a:t>N</a:t>
            </a:r>
            <a:r>
              <a:rPr sz="1600" b="1" spc="-180" dirty="0">
                <a:latin typeface="Calibri"/>
                <a:cs typeface="Calibri"/>
              </a:rPr>
              <a:t> </a:t>
            </a:r>
            <a:r>
              <a:rPr sz="1600" b="1" spc="355" dirty="0">
                <a:latin typeface="Calibri"/>
                <a:cs typeface="Calibri"/>
              </a:rPr>
              <a:t>L</a:t>
            </a:r>
            <a:r>
              <a:rPr sz="1600" b="1" spc="-10" dirty="0">
                <a:latin typeface="Calibri"/>
                <a:cs typeface="Calibri"/>
              </a:rPr>
              <a:t>O</a:t>
            </a:r>
            <a:r>
              <a:rPr sz="1600" b="1" spc="145" dirty="0">
                <a:latin typeface="Calibri"/>
                <a:cs typeface="Calibri"/>
              </a:rPr>
              <a:t>S  </a:t>
            </a:r>
            <a:r>
              <a:rPr sz="1600" b="1" spc="190" dirty="0">
                <a:latin typeface="Calibri"/>
                <a:cs typeface="Calibri"/>
              </a:rPr>
              <a:t>REQUISITOS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276611" y="3928474"/>
            <a:ext cx="548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3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10470760" y="3931489"/>
            <a:ext cx="548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1</a:t>
            </a:r>
          </a:p>
        </p:txBody>
      </p:sp>
      <p:cxnSp>
        <p:nvCxnSpPr>
          <p:cNvPr id="23" name="Conector recto 22"/>
          <p:cNvCxnSpPr/>
          <p:nvPr/>
        </p:nvCxnSpPr>
        <p:spPr>
          <a:xfrm flipH="1">
            <a:off x="5723642" y="4284483"/>
            <a:ext cx="3295230" cy="3370"/>
          </a:xfrm>
          <a:prstGeom prst="line">
            <a:avLst/>
          </a:prstGeom>
          <a:ln>
            <a:solidFill>
              <a:srgbClr val="10F8ED"/>
            </a:solidFill>
            <a:tailEnd w="med" len="sm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V="1">
            <a:off x="9251454" y="4267028"/>
            <a:ext cx="0" cy="1151995"/>
          </a:xfrm>
          <a:prstGeom prst="line">
            <a:avLst/>
          </a:prstGeom>
          <a:ln>
            <a:solidFill>
              <a:srgbClr val="10F8ED"/>
            </a:solidFill>
            <a:tailEnd w="med" len="sm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 flipH="1">
            <a:off x="9403854" y="4287854"/>
            <a:ext cx="2357837" cy="0"/>
          </a:xfrm>
          <a:prstGeom prst="line">
            <a:avLst/>
          </a:prstGeom>
          <a:ln>
            <a:solidFill>
              <a:srgbClr val="10F8ED"/>
            </a:solidFill>
            <a:tailEnd w="med" len="sm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7" name="Picture 7">
            <a:extLst>
              <a:ext uri="{FF2B5EF4-FFF2-40B4-BE49-F238E27FC236}">
                <a16:creationId xmlns:a16="http://schemas.microsoft.com/office/drawing/2014/main" id="{F7F8588E-628F-63C5-6EBD-2A1F05860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592" y="182316"/>
            <a:ext cx="5343099" cy="6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42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 txBox="1">
            <a:spLocks/>
          </p:cNvSpPr>
          <p:nvPr/>
        </p:nvSpPr>
        <p:spPr>
          <a:xfrm>
            <a:off x="0" y="-32649"/>
            <a:ext cx="5891730" cy="131684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br>
              <a:rPr lang="es-ES" sz="2400" dirty="0">
                <a:latin typeface="Montserrat" panose="00000500000000000000" pitchFamily="2" charset="0"/>
              </a:rPr>
            </a:br>
            <a:br>
              <a:rPr lang="es-ES" sz="2400" dirty="0">
                <a:latin typeface="Montserrat" panose="00000500000000000000" pitchFamily="2" charset="0"/>
              </a:rPr>
            </a:br>
            <a:br>
              <a:rPr lang="es-ES" sz="2400" dirty="0">
                <a:latin typeface="Montserrat" panose="00000500000000000000" pitchFamily="2" charset="0"/>
              </a:rPr>
            </a:br>
            <a:br>
              <a:rPr lang="es-ES" sz="2400" dirty="0">
                <a:latin typeface="Montserrat" panose="00000500000000000000" pitchFamily="2" charset="0"/>
              </a:rPr>
            </a:br>
            <a:br>
              <a:rPr lang="es-ES" sz="2400" dirty="0">
                <a:latin typeface="Montserrat" panose="00000500000000000000" pitchFamily="2" charset="0"/>
              </a:rPr>
            </a:br>
            <a:br>
              <a:rPr lang="es-ES" sz="2400" dirty="0">
                <a:latin typeface="Montserrat" panose="00000500000000000000" pitchFamily="2" charset="0"/>
              </a:rPr>
            </a:br>
            <a:r>
              <a:rPr lang="es-MX" spc="365" dirty="0">
                <a:latin typeface="Montserrat" panose="00000500000000000000" pitchFamily="2" charset="0"/>
              </a:rPr>
              <a:t>C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290" dirty="0">
                <a:latin typeface="Montserrat" panose="00000500000000000000" pitchFamily="2" charset="0"/>
              </a:rPr>
              <a:t>N</a:t>
            </a:r>
            <a:r>
              <a:rPr lang="es-MX" spc="135" dirty="0">
                <a:latin typeface="Montserrat" panose="00000500000000000000" pitchFamily="2" charset="0"/>
              </a:rPr>
              <a:t>V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365" dirty="0">
                <a:latin typeface="Montserrat" panose="00000500000000000000" pitchFamily="2" charset="0"/>
              </a:rPr>
              <a:t>C</a:t>
            </a:r>
            <a:r>
              <a:rPr lang="es-MX" spc="75" dirty="0">
                <a:latin typeface="Montserrat" panose="00000500000000000000" pitchFamily="2" charset="0"/>
              </a:rPr>
              <a:t>A</a:t>
            </a:r>
            <a:r>
              <a:rPr lang="es-MX" spc="300" dirty="0">
                <a:latin typeface="Montserrat" panose="00000500000000000000" pitchFamily="2" charset="0"/>
              </a:rPr>
              <a:t>T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330" dirty="0">
                <a:latin typeface="Montserrat" panose="00000500000000000000" pitchFamily="2" charset="0"/>
              </a:rPr>
              <a:t>R</a:t>
            </a:r>
            <a:r>
              <a:rPr lang="es-MX" spc="420" dirty="0">
                <a:latin typeface="Montserrat" panose="00000500000000000000" pitchFamily="2" charset="0"/>
              </a:rPr>
              <a:t>I</a:t>
            </a:r>
            <a:r>
              <a:rPr lang="es-MX" spc="80" dirty="0">
                <a:latin typeface="Montserrat" panose="00000500000000000000" pitchFamily="2" charset="0"/>
              </a:rPr>
              <a:t>A</a:t>
            </a:r>
            <a:r>
              <a:rPr lang="es-MX" sz="4000" spc="-225" dirty="0">
                <a:latin typeface="Montserrat" panose="00000500000000000000" pitchFamily="2" charset="0"/>
              </a:rPr>
              <a:t> </a:t>
            </a:r>
          </a:p>
          <a:p>
            <a:r>
              <a:rPr lang="es-MX" spc="-340" dirty="0">
                <a:latin typeface="Montserrat" panose="00000500000000000000" pitchFamily="2" charset="0"/>
              </a:rPr>
              <a:t>3</a:t>
            </a:r>
            <a:r>
              <a:rPr lang="es-MX" spc="-175" dirty="0">
                <a:latin typeface="Montserrat" panose="00000500000000000000" pitchFamily="2" charset="0"/>
              </a:rPr>
              <a:t>8</a:t>
            </a:r>
            <a:endParaRPr lang="es-MX" dirty="0">
              <a:latin typeface="Montserrat" panose="00000500000000000000" pitchFamily="2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759" y="845796"/>
            <a:ext cx="8893241" cy="84834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MX" sz="2200" b="1" dirty="0">
                <a:solidFill>
                  <a:srgbClr val="BC945A"/>
                </a:solidFill>
                <a:latin typeface="Montserrat" panose="00000500000000000000" pitchFamily="2" charset="0"/>
              </a:rPr>
              <a:t>JEFE DE LA DIVISIÓN DE LABORATORIOS DE INFRAESTRUCTURA </a:t>
            </a:r>
            <a:br>
              <a:rPr lang="es-ES" sz="2200" b="1" dirty="0">
                <a:solidFill>
                  <a:srgbClr val="BC945A"/>
                </a:solidFill>
              </a:rPr>
            </a:br>
            <a:r>
              <a:rPr lang="es-ES" sz="2200" b="1" dirty="0">
                <a:solidFill>
                  <a:srgbClr val="BC945A"/>
                </a:solidFill>
                <a:latin typeface="Montserrat" panose="00000500000000000000" pitchFamily="2" charset="0"/>
              </a:rPr>
              <a:t>Convocatoria pública y abierta</a:t>
            </a:r>
            <a:br>
              <a:rPr lang="es-ES" sz="2200" dirty="0">
                <a:solidFill>
                  <a:srgbClr val="BC945A"/>
                </a:solidFill>
              </a:rPr>
            </a:br>
            <a:endParaRPr lang="es-MX" sz="2200" dirty="0">
              <a:solidFill>
                <a:srgbClr val="BC945A"/>
              </a:solidFill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7761419"/>
              </p:ext>
            </p:extLst>
          </p:nvPr>
        </p:nvGraphicFramePr>
        <p:xfrm>
          <a:off x="132075" y="1510946"/>
          <a:ext cx="3669715" cy="2327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216857"/>
              </p:ext>
            </p:extLst>
          </p:nvPr>
        </p:nvGraphicFramePr>
        <p:xfrm>
          <a:off x="4560107" y="1797460"/>
          <a:ext cx="3682010" cy="279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uadroTexto 13"/>
          <p:cNvSpPr txBox="1"/>
          <p:nvPr/>
        </p:nvSpPr>
        <p:spPr>
          <a:xfrm>
            <a:off x="5383375" y="2519707"/>
            <a:ext cx="299908" cy="237568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dirty="0"/>
              <a:t>5</a:t>
            </a:r>
          </a:p>
        </p:txBody>
      </p:sp>
      <p:sp>
        <p:nvSpPr>
          <p:cNvPr id="10" name="CuadroTexto 14"/>
          <p:cNvSpPr txBox="1"/>
          <p:nvPr/>
        </p:nvSpPr>
        <p:spPr>
          <a:xfrm>
            <a:off x="7316000" y="2484454"/>
            <a:ext cx="171450" cy="200025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dirty="0"/>
              <a:t>3</a:t>
            </a: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2410159"/>
              </p:ext>
            </p:extLst>
          </p:nvPr>
        </p:nvGraphicFramePr>
        <p:xfrm>
          <a:off x="8468102" y="1815758"/>
          <a:ext cx="3550481" cy="2489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CuadroTexto 17"/>
          <p:cNvSpPr txBox="1"/>
          <p:nvPr/>
        </p:nvSpPr>
        <p:spPr>
          <a:xfrm>
            <a:off x="11225682" y="2324894"/>
            <a:ext cx="228600" cy="266700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dirty="0"/>
              <a:t>3</a:t>
            </a: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7443515"/>
              </p:ext>
            </p:extLst>
          </p:nvPr>
        </p:nvGraphicFramePr>
        <p:xfrm>
          <a:off x="474191" y="3924300"/>
          <a:ext cx="3162300" cy="293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4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21167" y="5123139"/>
            <a:ext cx="1209330" cy="1567440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5883520" y="4656572"/>
            <a:ext cx="108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latin typeface="Montserrat" panose="00000500000000000000" pitchFamily="2" charset="0"/>
              </a:rPr>
              <a:t>GANADOR</a:t>
            </a:r>
          </a:p>
          <a:p>
            <a:pPr algn="ctr"/>
            <a:r>
              <a:rPr lang="es-MX" sz="1200" dirty="0">
                <a:latin typeface="Montserrat" panose="00000500000000000000" pitchFamily="2" charset="0"/>
              </a:rPr>
              <a:t>19/04/2023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7694772" y="4895393"/>
            <a:ext cx="39119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noFill/>
                  <a:prstDash val="solid"/>
                </a:ln>
                <a:pattFill prst="pct50">
                  <a:fgClr>
                    <a:srgbClr val="DEC9A2"/>
                  </a:fgClr>
                  <a:bgClr>
                    <a:srgbClr val="BC945A"/>
                  </a:bgClr>
                </a:pattFill>
                <a:effectLst>
                  <a:outerShdw dist="38100" dir="2640000" algn="bl" rotWithShape="0">
                    <a:srgbClr val="691B31"/>
                  </a:outerShdw>
                </a:effectLst>
                <a:latin typeface="Montserrat" panose="00000500000000000000" pitchFamily="2" charset="0"/>
              </a:rPr>
              <a:t>JUAN FERNANDO MENDOZA SANCHEZ</a:t>
            </a: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F7F8588E-628F-63C5-6EBD-2A1F05860F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8043" y="116436"/>
            <a:ext cx="5343099" cy="6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03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806" y="988161"/>
            <a:ext cx="8616150" cy="7707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ES" sz="2000" dirty="0">
                <a:solidFill>
                  <a:srgbClr val="BC945A"/>
                </a:solidFill>
                <a:latin typeface="Montserrat" panose="00000500000000000000" pitchFamily="2" charset="0"/>
              </a:rPr>
              <a:t>COORDINADOR DE INFRAESTRUCTURA DE VIAS TERRESTRES</a:t>
            </a:r>
            <a:br>
              <a:rPr lang="es-ES" sz="2000" dirty="0">
                <a:solidFill>
                  <a:srgbClr val="BC945A"/>
                </a:solidFill>
                <a:latin typeface="Montserrat" panose="00000500000000000000" pitchFamily="2" charset="0"/>
              </a:rPr>
            </a:br>
            <a:r>
              <a:rPr lang="es-ES" sz="2000" dirty="0">
                <a:solidFill>
                  <a:srgbClr val="BC945A"/>
                </a:solidFill>
                <a:latin typeface="Montserrat" panose="00000500000000000000" pitchFamily="2" charset="0"/>
              </a:rPr>
              <a:t>Convocatoria pública y abierta</a:t>
            </a:r>
            <a:endParaRPr lang="es-MX" sz="2000" dirty="0">
              <a:solidFill>
                <a:srgbClr val="BC945A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 txBox="1">
            <a:spLocks/>
          </p:cNvSpPr>
          <p:nvPr/>
        </p:nvSpPr>
        <p:spPr>
          <a:xfrm>
            <a:off x="0" y="135423"/>
            <a:ext cx="6666229" cy="89396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br>
              <a:rPr lang="es-ES" dirty="0">
                <a:latin typeface="Montserrat" panose="00000500000000000000" pitchFamily="2" charset="0"/>
              </a:rPr>
            </a:br>
            <a:r>
              <a:rPr lang="es-MX" spc="365" dirty="0">
                <a:latin typeface="Montserrat" panose="00000500000000000000" pitchFamily="2" charset="0"/>
              </a:rPr>
              <a:t>C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290" dirty="0">
                <a:latin typeface="Montserrat" panose="00000500000000000000" pitchFamily="2" charset="0"/>
              </a:rPr>
              <a:t>N</a:t>
            </a:r>
            <a:r>
              <a:rPr lang="es-MX" spc="135" dirty="0">
                <a:latin typeface="Montserrat" panose="00000500000000000000" pitchFamily="2" charset="0"/>
              </a:rPr>
              <a:t>V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365" dirty="0">
                <a:latin typeface="Montserrat" panose="00000500000000000000" pitchFamily="2" charset="0"/>
              </a:rPr>
              <a:t>C</a:t>
            </a:r>
            <a:r>
              <a:rPr lang="es-MX" spc="75" dirty="0">
                <a:latin typeface="Montserrat" panose="00000500000000000000" pitchFamily="2" charset="0"/>
              </a:rPr>
              <a:t>A</a:t>
            </a:r>
            <a:r>
              <a:rPr lang="es-MX" spc="300" dirty="0">
                <a:latin typeface="Montserrat" panose="00000500000000000000" pitchFamily="2" charset="0"/>
              </a:rPr>
              <a:t>T</a:t>
            </a:r>
            <a:r>
              <a:rPr lang="es-MX" spc="-15" dirty="0">
                <a:latin typeface="Montserrat" panose="00000500000000000000" pitchFamily="2" charset="0"/>
              </a:rPr>
              <a:t>O</a:t>
            </a:r>
            <a:r>
              <a:rPr lang="es-MX" spc="330" dirty="0">
                <a:latin typeface="Montserrat" panose="00000500000000000000" pitchFamily="2" charset="0"/>
              </a:rPr>
              <a:t>R</a:t>
            </a:r>
            <a:r>
              <a:rPr lang="es-MX" spc="420" dirty="0">
                <a:latin typeface="Montserrat" panose="00000500000000000000" pitchFamily="2" charset="0"/>
              </a:rPr>
              <a:t>I</a:t>
            </a:r>
            <a:r>
              <a:rPr lang="es-MX" spc="80" dirty="0">
                <a:latin typeface="Montserrat" panose="00000500000000000000" pitchFamily="2" charset="0"/>
              </a:rPr>
              <a:t>A</a:t>
            </a:r>
            <a:r>
              <a:rPr lang="es-MX" spc="-225" dirty="0">
                <a:latin typeface="Montserrat" panose="00000500000000000000" pitchFamily="2" charset="0"/>
              </a:rPr>
              <a:t> </a:t>
            </a:r>
            <a:r>
              <a:rPr lang="es-MX" spc="-340" dirty="0">
                <a:latin typeface="Montserrat" panose="00000500000000000000" pitchFamily="2" charset="0"/>
              </a:rPr>
              <a:t>39</a:t>
            </a:r>
            <a:endParaRPr lang="es-MX" dirty="0">
              <a:latin typeface="Montserrat" panose="00000500000000000000" pitchFamily="2" charset="0"/>
            </a:endParaRP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F7F8588E-628F-63C5-6EBD-2A1F05860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389" y="214873"/>
            <a:ext cx="5343099" cy="604723"/>
          </a:xfrm>
          <a:prstGeom prst="rect">
            <a:avLst/>
          </a:prstGeom>
        </p:spPr>
      </p:pic>
      <p:pic>
        <p:nvPicPr>
          <p:cNvPr id="26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01286" y="5123139"/>
            <a:ext cx="1209330" cy="1265304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4363639" y="4656572"/>
            <a:ext cx="108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latin typeface="Montserrat" panose="00000500000000000000" pitchFamily="2" charset="0"/>
              </a:rPr>
              <a:t>GANADOR</a:t>
            </a:r>
          </a:p>
          <a:p>
            <a:pPr algn="ctr"/>
            <a:r>
              <a:rPr lang="es-MX" sz="1200" dirty="0">
                <a:latin typeface="Montserrat" panose="00000500000000000000" pitchFamily="2" charset="0"/>
              </a:rPr>
              <a:t>03/05/2023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6666229" y="5142843"/>
            <a:ext cx="39119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noFill/>
                  <a:prstDash val="solid"/>
                </a:ln>
                <a:pattFill prst="pct50">
                  <a:fgClr>
                    <a:srgbClr val="DEC9A2"/>
                  </a:fgClr>
                  <a:bgClr>
                    <a:srgbClr val="BC945A"/>
                  </a:bgClr>
                </a:pattFill>
                <a:effectLst>
                  <a:outerShdw dist="38100" dir="2640000" algn="bl" rotWithShape="0">
                    <a:srgbClr val="691B31"/>
                  </a:outerShdw>
                </a:effectLst>
                <a:latin typeface="Montserrat" panose="00000500000000000000" pitchFamily="2" charset="0"/>
              </a:rPr>
              <a:t>HORACIO DELGADO ALAMILLA</a:t>
            </a:r>
          </a:p>
        </p:txBody>
      </p:sp>
      <p:graphicFrame>
        <p:nvGraphicFramePr>
          <p:cNvPr id="32" name="Gráfico 31"/>
          <p:cNvGraphicFramePr>
            <a:graphicFrameLocks/>
          </p:cNvGraphicFramePr>
          <p:nvPr/>
        </p:nvGraphicFramePr>
        <p:xfrm>
          <a:off x="153294" y="1673769"/>
          <a:ext cx="3838575" cy="2809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3" name="Gráfico 32"/>
          <p:cNvGraphicFramePr>
            <a:graphicFrameLocks/>
          </p:cNvGraphicFramePr>
          <p:nvPr/>
        </p:nvGraphicFramePr>
        <p:xfrm>
          <a:off x="3609405" y="1727403"/>
          <a:ext cx="5314951" cy="2809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Gráfico 33"/>
          <p:cNvGraphicFramePr>
            <a:graphicFrameLocks/>
          </p:cNvGraphicFramePr>
          <p:nvPr/>
        </p:nvGraphicFramePr>
        <p:xfrm>
          <a:off x="8839201" y="1672334"/>
          <a:ext cx="3352799" cy="2800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1733749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1519</TotalTime>
  <Words>823</Words>
  <Application>Microsoft Office PowerPoint</Application>
  <PresentationFormat>Panorámica</PresentationFormat>
  <Paragraphs>324</Paragraphs>
  <Slides>18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Montserrat Medium</vt:lpstr>
      <vt:lpstr>Arial</vt:lpstr>
      <vt:lpstr>Calibri</vt:lpstr>
      <vt:lpstr>Montserrat</vt:lpstr>
      <vt:lpstr>Montserrat SemiBold</vt:lpstr>
      <vt:lpstr>Calibri Light</vt:lpstr>
      <vt:lpstr>Tema de Office</vt:lpstr>
      <vt:lpstr> SERVICIO PROFESIONAL DE CARRERA (SPC) </vt:lpstr>
      <vt:lpstr>CONVOCATORIA 32</vt:lpstr>
      <vt:lpstr>CONVOCATORIA 33</vt:lpstr>
      <vt:lpstr>CONVOCATORIA 34</vt:lpstr>
      <vt:lpstr>CONVOCATORIA 35</vt:lpstr>
      <vt:lpstr>COORDINADOR DE INGENIERÍA PORTUARIA Y COSTERA Convocatoria pública y abierta</vt:lpstr>
      <vt:lpstr>          COORDINADOR DE ESTUDIOS ECONOMICOS Y SOCIALES DEL TRANSPORTE Convocatoria pública y abierta </vt:lpstr>
      <vt:lpstr>JEFE DE LA DIVISIÓN DE LABORATORIOS DE INFRAESTRUCTURA  Convocatoria pública y abierta </vt:lpstr>
      <vt:lpstr>COORDINADOR DE INFRAESTRUCTURA DE VIAS TERRESTRES Convocatoria pública y abierta</vt:lpstr>
      <vt:lpstr>CONVOCATORIA 40</vt:lpstr>
      <vt:lpstr>COORDINADOR DE SEGURIDAD Y OPERACIÓN DEL TRANSPORTE Convocatoria pública y abierta</vt:lpstr>
      <vt:lpstr>CONVOCATORIA 42</vt:lpstr>
      <vt:lpstr>CONVOCATORIA 43</vt:lpstr>
      <vt:lpstr>COORDINADOR DE INGENIERÍA VEHICULAR E INTEGRIDAD ESTRUCTURAL Convocatoria pública y abierta</vt:lpstr>
      <vt:lpstr>CONVOCATORIA 45</vt:lpstr>
      <vt:lpstr>CONVOCATORIA 46</vt:lpstr>
      <vt:lpstr>COORDINADOR DE ESTUDIOS ECONÓMICOS Y SOCIALES DEL TRANSPORTE Convocatoria pública y abierta</vt:lpstr>
      <vt:lpstr>JEFE DE LA DIVISIÓN DE LABORATORIOS DE DESEMPEÑO VEHICULAR Y DE MATERIALES Convocatoria pública y abierta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María Esther  Garfias Maubert</cp:lastModifiedBy>
  <cp:revision>78</cp:revision>
  <dcterms:created xsi:type="dcterms:W3CDTF">2018-12-04T03:27:02Z</dcterms:created>
  <dcterms:modified xsi:type="dcterms:W3CDTF">2023-10-10T18:02:37Z</dcterms:modified>
</cp:coreProperties>
</file>